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jpg" ContentType="image/jpeg"/>
  <Default Extension="vml" ContentType="application/vnd.openxmlformats-officedocument.vmlDrawing"/>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3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2.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6.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37.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38.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45.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12"/>
  </p:notesMasterIdLst>
  <p:handoutMasterIdLst>
    <p:handoutMasterId r:id="rId113"/>
  </p:handoutMasterIdLst>
  <p:sldIdLst>
    <p:sldId id="367" r:id="rId2"/>
    <p:sldId id="298" r:id="rId3"/>
    <p:sldId id="299" r:id="rId4"/>
    <p:sldId id="329" r:id="rId5"/>
    <p:sldId id="262" r:id="rId6"/>
    <p:sldId id="261" r:id="rId7"/>
    <p:sldId id="285" r:id="rId8"/>
    <p:sldId id="264" r:id="rId9"/>
    <p:sldId id="304" r:id="rId10"/>
    <p:sldId id="330" r:id="rId11"/>
    <p:sldId id="259" r:id="rId12"/>
    <p:sldId id="293" r:id="rId13"/>
    <p:sldId id="277" r:id="rId14"/>
    <p:sldId id="317" r:id="rId15"/>
    <p:sldId id="269" r:id="rId16"/>
    <p:sldId id="272" r:id="rId17"/>
    <p:sldId id="375" r:id="rId18"/>
    <p:sldId id="376" r:id="rId19"/>
    <p:sldId id="377" r:id="rId20"/>
    <p:sldId id="380" r:id="rId21"/>
    <p:sldId id="381" r:id="rId22"/>
    <p:sldId id="382" r:id="rId23"/>
    <p:sldId id="407" r:id="rId24"/>
    <p:sldId id="378" r:id="rId25"/>
    <p:sldId id="379" r:id="rId26"/>
    <p:sldId id="370" r:id="rId27"/>
    <p:sldId id="404" r:id="rId28"/>
    <p:sldId id="405" r:id="rId29"/>
    <p:sldId id="406" r:id="rId30"/>
    <p:sldId id="384" r:id="rId31"/>
    <p:sldId id="385" r:id="rId32"/>
    <p:sldId id="386" r:id="rId33"/>
    <p:sldId id="387" r:id="rId34"/>
    <p:sldId id="388"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 id="402" r:id="rId48"/>
    <p:sldId id="403" r:id="rId49"/>
    <p:sldId id="408" r:id="rId50"/>
    <p:sldId id="409" r:id="rId51"/>
    <p:sldId id="410" r:id="rId52"/>
    <p:sldId id="411" r:id="rId53"/>
    <p:sldId id="412" r:id="rId54"/>
    <p:sldId id="413" r:id="rId55"/>
    <p:sldId id="414" r:id="rId56"/>
    <p:sldId id="415" r:id="rId57"/>
    <p:sldId id="416" r:id="rId58"/>
    <p:sldId id="417" r:id="rId59"/>
    <p:sldId id="418" r:id="rId60"/>
    <p:sldId id="419" r:id="rId61"/>
    <p:sldId id="420" r:id="rId62"/>
    <p:sldId id="421" r:id="rId63"/>
    <p:sldId id="422" r:id="rId64"/>
    <p:sldId id="423" r:id="rId65"/>
    <p:sldId id="424" r:id="rId66"/>
    <p:sldId id="425" r:id="rId67"/>
    <p:sldId id="426" r:id="rId68"/>
    <p:sldId id="427" r:id="rId69"/>
    <p:sldId id="428" r:id="rId70"/>
    <p:sldId id="429" r:id="rId71"/>
    <p:sldId id="430" r:id="rId72"/>
    <p:sldId id="431" r:id="rId73"/>
    <p:sldId id="432" r:id="rId74"/>
    <p:sldId id="433" r:id="rId75"/>
    <p:sldId id="434" r:id="rId76"/>
    <p:sldId id="435"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49" r:id="rId91"/>
    <p:sldId id="450" r:id="rId92"/>
    <p:sldId id="451" r:id="rId93"/>
    <p:sldId id="452" r:id="rId94"/>
    <p:sldId id="453" r:id="rId95"/>
    <p:sldId id="454" r:id="rId96"/>
    <p:sldId id="455" r:id="rId97"/>
    <p:sldId id="456" r:id="rId98"/>
    <p:sldId id="457" r:id="rId99"/>
    <p:sldId id="458" r:id="rId100"/>
    <p:sldId id="459" r:id="rId101"/>
    <p:sldId id="460" r:id="rId102"/>
    <p:sldId id="461" r:id="rId103"/>
    <p:sldId id="462" r:id="rId104"/>
    <p:sldId id="463" r:id="rId105"/>
    <p:sldId id="464" r:id="rId106"/>
    <p:sldId id="465" r:id="rId107"/>
    <p:sldId id="466" r:id="rId108"/>
    <p:sldId id="467" r:id="rId109"/>
    <p:sldId id="468" r:id="rId110"/>
    <p:sldId id="469" r:id="rId111"/>
  </p:sldIdLst>
  <p:sldSz cx="12192000" cy="6858000"/>
  <p:notesSz cx="7099300" cy="10234613"/>
  <p:custDataLst>
    <p:tags r:id="rId11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071"/>
    <a:srgbClr val="DE68FF"/>
    <a:srgbClr val="FF9786"/>
    <a:srgbClr val="D3000F"/>
    <a:srgbClr val="FFFF00"/>
    <a:srgbClr val="3333FF"/>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35" autoAdjust="0"/>
    <p:restoredTop sz="86483" autoAdjust="0"/>
  </p:normalViewPr>
  <p:slideViewPr>
    <p:cSldViewPr snapToGrid="0">
      <p:cViewPr>
        <p:scale>
          <a:sx n="91" d="100"/>
          <a:sy n="91" d="100"/>
        </p:scale>
        <p:origin x="600" y="8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tags" Target="tags/tag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2.emf"/><Relationship Id="rId2" Type="http://schemas.openxmlformats.org/officeDocument/2006/relationships/image" Target="../media/image1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5EC49A0E-63A9-4A0D-AD2C-B7E2E2E8BB5B}" type="slidenum">
              <a:rPr lang="en-US"/>
              <a:pPr>
                <a:defRPr/>
              </a:pPr>
              <a:t>‹#›</a:t>
            </a:fld>
            <a:endParaRPr lang="en-US"/>
          </a:p>
        </p:txBody>
      </p:sp>
    </p:spTree>
    <p:extLst>
      <p:ext uri="{BB962C8B-B14F-4D97-AF65-F5344CB8AC3E}">
        <p14:creationId xmlns:p14="http://schemas.microsoft.com/office/powerpoint/2010/main" val="1802709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277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4B81D889-D7E9-4039-B45C-464273848925}" type="slidenum">
              <a:rPr lang="en-US"/>
              <a:pPr>
                <a:defRPr/>
              </a:pPr>
              <a:t>‹#›</a:t>
            </a:fld>
            <a:endParaRPr lang="en-US"/>
          </a:p>
        </p:txBody>
      </p:sp>
    </p:spTree>
    <p:extLst>
      <p:ext uri="{BB962C8B-B14F-4D97-AF65-F5344CB8AC3E}">
        <p14:creationId xmlns:p14="http://schemas.microsoft.com/office/powerpoint/2010/main" val="18109437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8991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a:t>
            </a:r>
            <a:r>
              <a:rPr lang="en-US" baseline="0" dirty="0" smtClean="0"/>
              <a:t> is probabilistic inference in general?  It’s computing some desired probabilities (usually conditionals), given some input set of probabilities (by default, a large joint distribution).</a:t>
            </a:r>
          </a:p>
          <a:p>
            <a:endParaRPr lang="en-US" baseline="0" dirty="0" smtClean="0"/>
          </a:p>
          <a:p>
            <a:r>
              <a:rPr lang="en-US" baseline="0" dirty="0" smtClean="0"/>
              <a:t>The reason that this is interesting, is that our probability distributions change as we accrue more evidence. </a:t>
            </a:r>
          </a:p>
          <a:p>
            <a:r>
              <a:rPr lang="en-US" baseline="0" dirty="0" smtClean="0"/>
              <a:t>Observing new evidence causes our beliefs to be updated.  Evidence can cause </a:t>
            </a:r>
            <a:r>
              <a:rPr lang="en-US" baseline="0" smtClean="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11</a:t>
            </a:fld>
            <a:endParaRPr lang="en-US"/>
          </a:p>
        </p:txBody>
      </p:sp>
    </p:spTree>
    <p:extLst>
      <p:ext uri="{BB962C8B-B14F-4D97-AF65-F5344CB8AC3E}">
        <p14:creationId xmlns:p14="http://schemas.microsoft.com/office/powerpoint/2010/main" val="9490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first procedure that we’ll look at for</a:t>
            </a:r>
            <a:r>
              <a:rPr lang="en-US" baseline="0" dirty="0" smtClean="0"/>
              <a:t> Probabilistic Inference</a:t>
            </a:r>
            <a:r>
              <a:rPr lang="en-US" dirty="0" smtClean="0"/>
              <a:t>.</a:t>
            </a:r>
            <a:r>
              <a:rPr lang="en-US" baseline="0" dirty="0" smtClean="0"/>
              <a:t>  It is called </a:t>
            </a:r>
            <a:r>
              <a:rPr lang="en-US" dirty="0" smtClean="0"/>
              <a:t>Inference by Enumeration</a:t>
            </a:r>
          </a:p>
          <a:p>
            <a:endParaRPr lang="en-US" dirty="0" smtClean="0"/>
          </a:p>
          <a:p>
            <a:r>
              <a:rPr lang="en-US" dirty="0" smtClean="0"/>
              <a:t>We can split up our variables into 3 sets:</a:t>
            </a:r>
          </a:p>
          <a:p>
            <a:r>
              <a:rPr lang="en-US" dirty="0" smtClean="0"/>
              <a:t>1. some evidence variables</a:t>
            </a:r>
            <a:r>
              <a:rPr lang="en-US" baseline="0" dirty="0" smtClean="0"/>
              <a:t> – those are what we’ve observed.</a:t>
            </a:r>
          </a:p>
          <a:p>
            <a:r>
              <a:rPr lang="en-US" baseline="0" dirty="0" smtClean="0"/>
              <a:t>2. The query variables – those are what we want to know about</a:t>
            </a:r>
          </a:p>
          <a:p>
            <a:r>
              <a:rPr lang="en-US" baseline="0" dirty="0" smtClean="0"/>
              <a:t>3. The hidden variables </a:t>
            </a:r>
            <a:r>
              <a:rPr lang="mr-IN" baseline="0" dirty="0" smtClean="0"/>
              <a:t>–</a:t>
            </a:r>
            <a:r>
              <a:rPr lang="en-US" baseline="0" dirty="0" smtClean="0"/>
              <a:t> those appear in the joint distribution, but don’t appear in the previous 2. </a:t>
            </a:r>
          </a:p>
          <a:p>
            <a:endParaRPr lang="en-US" baseline="0" dirty="0" smtClean="0"/>
          </a:p>
          <a:p>
            <a:r>
              <a:rPr lang="en-US" baseline="0" dirty="0" smtClean="0"/>
              <a:t>Here are the 3 steps that we need to do:</a:t>
            </a:r>
          </a:p>
          <a:p>
            <a:r>
              <a:rPr lang="en-US" baseline="0" dirty="0" smtClean="0"/>
              <a:t>Step 1: select all entries that are consistent with the Evidence.</a:t>
            </a:r>
          </a:p>
          <a:p>
            <a:r>
              <a:rPr lang="en-US" baseline="0" dirty="0" smtClean="0"/>
              <a:t>Step 2: Sum out the hidden variables.  Sum over all possible instantiations of the hidden variables.  That leaves us with the joint distribution between the query variable and the evidence variables.</a:t>
            </a:r>
          </a:p>
          <a:p>
            <a:r>
              <a:rPr lang="en-US" baseline="0" dirty="0" smtClean="0"/>
              <a:t>That’s something like P(a, c) = sum over b P(</a:t>
            </a:r>
            <a:r>
              <a:rPr lang="en-US" baseline="0" dirty="0" err="1" smtClean="0"/>
              <a:t>a,b,c</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That’s the same as P(q, e) = sum over h P(</a:t>
            </a:r>
            <a:r>
              <a:rPr lang="en-US" baseline="0" dirty="0" err="1" smtClean="0"/>
              <a:t>q,h,e</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Step 3: Normalize to get the conditional probability.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12</a:t>
            </a:fld>
            <a:endParaRPr lang="en-US"/>
          </a:p>
        </p:txBody>
      </p:sp>
    </p:spTree>
    <p:extLst>
      <p:ext uri="{BB962C8B-B14F-4D97-AF65-F5344CB8AC3E}">
        <p14:creationId xmlns:p14="http://schemas.microsoft.com/office/powerpoint/2010/main" val="172892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do recover</a:t>
            </a:r>
            <a:r>
              <a:rPr lang="en-US" baseline="0" dirty="0" smtClean="0"/>
              <a:t> the full joint distribution? </a:t>
            </a:r>
          </a:p>
          <a:p>
            <a:r>
              <a:rPr lang="en-US" dirty="0" smtClean="0"/>
              <a:t>P(wet,</a:t>
            </a:r>
            <a:r>
              <a:rPr lang="en-US" baseline="0" dirty="0" smtClean="0"/>
              <a:t> sun) =. </a:t>
            </a:r>
            <a:r>
              <a:rPr lang="en-US" dirty="0" smtClean="0"/>
              <a:t>P(sun) * P(wet</a:t>
            </a:r>
            <a:r>
              <a:rPr lang="en-US" baseline="0" dirty="0" smtClean="0"/>
              <a:t> | sun) = 0.8 * 0.1 = 0.08</a:t>
            </a:r>
          </a:p>
          <a:p>
            <a:r>
              <a:rPr lang="en-US" dirty="0" smtClean="0"/>
              <a:t>P(dry,</a:t>
            </a:r>
            <a:r>
              <a:rPr lang="en-US" baseline="0" dirty="0" smtClean="0"/>
              <a:t> sun) =. </a:t>
            </a:r>
            <a:r>
              <a:rPr lang="en-US" dirty="0" smtClean="0"/>
              <a:t>P(sun) * P(dry</a:t>
            </a:r>
            <a:r>
              <a:rPr lang="en-US" baseline="0" dirty="0" smtClean="0"/>
              <a:t>| sun) = 0.8 * 0.9 = 0.72</a:t>
            </a:r>
          </a:p>
          <a:p>
            <a:r>
              <a:rPr lang="mr-IN" baseline="0" dirty="0" smtClean="0"/>
              <a:t>…</a:t>
            </a:r>
            <a:endParaRPr lang="en-US" baseline="0" dirty="0" smtClean="0"/>
          </a:p>
          <a:p>
            <a:r>
              <a:rPr lang="en-US" dirty="0" smtClean="0"/>
              <a:t>We can compute every entry that way.</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13</a:t>
            </a:fld>
            <a:endParaRPr lang="en-US"/>
          </a:p>
        </p:txBody>
      </p:sp>
    </p:spTree>
    <p:extLst>
      <p:ext uri="{BB962C8B-B14F-4D97-AF65-F5344CB8AC3E}">
        <p14:creationId xmlns:p14="http://schemas.microsoft.com/office/powerpoint/2010/main" val="72792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apply the</a:t>
            </a:r>
            <a:r>
              <a:rPr lang="en-US" baseline="0" dirty="0" smtClean="0"/>
              <a:t> product rule to more than two variables?  Yes!  It’s called the chain rule.</a:t>
            </a:r>
          </a:p>
          <a:p>
            <a:r>
              <a:rPr lang="en-US" baseline="0" dirty="0" smtClean="0"/>
              <a:t>Here’s the chain rule for 3 variables, x1, x2, x3.  It’s the </a:t>
            </a:r>
            <a:r>
              <a:rPr lang="en-US" baseline="0" dirty="0" err="1" smtClean="0"/>
              <a:t>maginal</a:t>
            </a:r>
            <a:r>
              <a:rPr lang="en-US" baseline="0" dirty="0" smtClean="0"/>
              <a:t> of x1, times the conditional of x2 given x1, times the conditional of x3 given x1 and x2.</a:t>
            </a:r>
          </a:p>
          <a:p>
            <a:r>
              <a:rPr lang="en-US" baseline="0" dirty="0" smtClean="0"/>
              <a:t>We can generalize this to any number of x1 to </a:t>
            </a:r>
            <a:r>
              <a:rPr lang="en-US" baseline="0" dirty="0" err="1" smtClean="0"/>
              <a:t>x_n</a:t>
            </a:r>
            <a:r>
              <a:rPr lang="en-US" baseline="0" dirty="0" smtClean="0"/>
              <a:t> as </a:t>
            </a:r>
            <a:r>
              <a:rPr lang="mr-IN" baseline="0" dirty="0" smtClean="0"/>
              <a:t>…</a:t>
            </a:r>
            <a:r>
              <a:rPr lang="en-US" baseline="0" dirty="0" smtClean="0"/>
              <a:t>.</a:t>
            </a:r>
          </a:p>
          <a:p>
            <a:r>
              <a:rPr lang="en-US" baseline="0" dirty="0" err="1" smtClean="0"/>
              <a:t>i</a:t>
            </a:r>
            <a:r>
              <a:rPr lang="en-US" baseline="0" dirty="0" smtClean="0"/>
              <a:t> = 1	P(x1)</a:t>
            </a:r>
          </a:p>
          <a:p>
            <a:r>
              <a:rPr lang="en-US" dirty="0" smtClean="0"/>
              <a:t>I =</a:t>
            </a:r>
            <a:r>
              <a:rPr lang="en-US" baseline="0" dirty="0" smtClean="0"/>
              <a:t> 2	p(x2|x1)</a:t>
            </a:r>
          </a:p>
          <a:p>
            <a:r>
              <a:rPr lang="en-US" baseline="0" dirty="0" smtClean="0"/>
              <a:t>I = 3	p(x3|x1, x2)</a:t>
            </a:r>
          </a:p>
          <a:p>
            <a:r>
              <a:rPr lang="mr-IN" baseline="0" dirty="0" smtClean="0"/>
              <a:t>…</a:t>
            </a:r>
            <a:endParaRPr lang="en-US" baseline="0" dirty="0" smtClean="0"/>
          </a:p>
          <a:p>
            <a:r>
              <a:rPr lang="en-US" baseline="0" dirty="0" smtClean="0"/>
              <a:t>I = n	p(x_n|x1, x2, </a:t>
            </a:r>
            <a:r>
              <a:rPr lang="mr-IN" baseline="0" dirty="0" smtClean="0"/>
              <a:t>…</a:t>
            </a:r>
            <a:r>
              <a:rPr lang="en-US" baseline="0" dirty="0" smtClean="0"/>
              <a:t>. Xn-1)</a:t>
            </a:r>
          </a:p>
          <a:p>
            <a:r>
              <a:rPr lang="en-US" baseline="0" dirty="0" smtClean="0"/>
              <a:t>Then you take the product of all of those.  You can take any ordering and still apply this chain rule.  There are n! ways of writing the joint over the ordering of n variables.  </a:t>
            </a:r>
          </a:p>
          <a:p>
            <a:endParaRPr lang="en-US" baseline="0" dirty="0" smtClean="0"/>
          </a:p>
          <a:p>
            <a:r>
              <a:rPr lang="en-US" baseline="0" dirty="0" smtClean="0"/>
              <a:t>Why is this always true?  [Write out the equations for P(x1,x2,x3) replacing each conditional with its joint over marginal equivalent and show how the cancel.).</a:t>
            </a:r>
          </a:p>
          <a:p>
            <a:endParaRPr lang="en-US" baseline="0" dirty="0" smtClean="0"/>
          </a:p>
          <a:p>
            <a:r>
              <a:rPr lang="en-US" baseline="0" dirty="0" smtClean="0"/>
              <a:t>P(x1) * P(x2|x1) * p(x3|x2,x1)   rewrites as P(x1) * P(x2,x1)/P(x1) * p(x3,x2,x1)/p(x2,x1).  </a:t>
            </a:r>
          </a:p>
          <a:p>
            <a:r>
              <a:rPr lang="en-US" baseline="0" dirty="0" smtClean="0"/>
              <a:t>Show the cancelation of each numerator and the next term’s denominator.</a:t>
            </a:r>
          </a:p>
          <a:p>
            <a:r>
              <a:rPr lang="en-US" baseline="0" dirty="0" smtClean="0"/>
              <a:t>That leaves p(x3,x2,x1).</a:t>
            </a:r>
          </a:p>
          <a:p>
            <a:r>
              <a:rPr lang="en-US" baseline="0" dirty="0" smtClean="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14</a:t>
            </a:fld>
            <a:endParaRPr lang="en-US"/>
          </a:p>
        </p:txBody>
      </p:sp>
    </p:spTree>
    <p:extLst>
      <p:ext uri="{BB962C8B-B14F-4D97-AF65-F5344CB8AC3E}">
        <p14:creationId xmlns:p14="http://schemas.microsoft.com/office/powerpoint/2010/main" val="1877792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start with the product rule.  Just like the chain rule</a:t>
            </a:r>
            <a:r>
              <a:rPr lang="en-US" baseline="0" dirty="0" smtClean="0"/>
              <a:t> you can write the variables in any order.  </a:t>
            </a:r>
          </a:p>
          <a:p>
            <a:endParaRPr lang="en-US" dirty="0" smtClean="0"/>
          </a:p>
          <a:p>
            <a:r>
              <a:rPr lang="en-US" dirty="0" smtClean="0"/>
              <a:t>Next we divide by p(y)</a:t>
            </a:r>
            <a:r>
              <a:rPr lang="en-US" baseline="0" dirty="0" smtClean="0"/>
              <a:t> </a:t>
            </a:r>
            <a:r>
              <a:rPr lang="en-US" dirty="0" smtClean="0"/>
              <a:t>to get this formula for the conditional probability.</a:t>
            </a:r>
          </a:p>
          <a:p>
            <a:endParaRPr lang="en-US" dirty="0" smtClean="0"/>
          </a:p>
          <a:p>
            <a:r>
              <a:rPr lang="en-US" dirty="0" smtClean="0"/>
              <a:t>Why is this helpful?  Sometimes one</a:t>
            </a:r>
            <a:r>
              <a:rPr lang="en-US" baseline="0" dirty="0" smtClean="0"/>
              <a:t> conditional is much trickier to get than it is to get other conditionals.</a:t>
            </a:r>
          </a:p>
          <a:p>
            <a:endParaRPr lang="en-US" baseline="0" dirty="0" smtClean="0"/>
          </a:p>
          <a:p>
            <a:r>
              <a:rPr lang="en-US" baseline="0" dirty="0" smtClean="0"/>
              <a:t>Very </a:t>
            </a:r>
            <a:r>
              <a:rPr lang="en-US" baseline="0" dirty="0" err="1" smtClean="0"/>
              <a:t>imporant</a:t>
            </a:r>
            <a:r>
              <a:rPr lang="en-US" baseline="0" dirty="0" smtClean="0"/>
              <a:t> for AI in the 1990s.  In fact Fred </a:t>
            </a:r>
            <a:r>
              <a:rPr lang="en-US" baseline="0" dirty="0" err="1" smtClean="0"/>
              <a:t>Jelinek</a:t>
            </a:r>
            <a:r>
              <a:rPr lang="en-US" baseline="0" dirty="0" smtClean="0"/>
              <a:t>, my former boss at JHU, dubbed it the fundamental equation of machine translation. </a:t>
            </a:r>
          </a:p>
          <a:p>
            <a:endParaRPr lang="en-US" baseline="0" dirty="0" smtClean="0"/>
          </a:p>
          <a:p>
            <a:r>
              <a:rPr lang="en-US" baseline="0" dirty="0" smtClean="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15</a:t>
            </a:fld>
            <a:endParaRPr lang="en-US"/>
          </a:p>
        </p:txBody>
      </p:sp>
    </p:spTree>
    <p:extLst>
      <p:ext uri="{BB962C8B-B14F-4D97-AF65-F5344CB8AC3E}">
        <p14:creationId xmlns:p14="http://schemas.microsoft.com/office/powerpoint/2010/main" val="122533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the probability that</a:t>
            </a:r>
            <a:r>
              <a:rPr lang="en-US" baseline="0" dirty="0" smtClean="0"/>
              <a:t> meningitis is the cause, given that we have the effect of a stiff neck?    The equation equation works out to be 0.007944 or a bit less than 1%.</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can be used to make</a:t>
            </a:r>
            <a:r>
              <a:rPr lang="en-US" sz="1200" b="0" i="0" u="none" strike="noStrike" kern="1200" baseline="0" dirty="0" smtClean="0">
                <a:solidFill>
                  <a:schemeClr val="tx1"/>
                </a:solidFill>
                <a:effectLst/>
                <a:latin typeface="Arial" charset="0"/>
                <a:ea typeface="+mn-ea"/>
                <a:cs typeface="+mn-cs"/>
              </a:rPr>
              <a:t> decisions?  Should a person with a stiff neck go to the doctor?  It depends on the probabilities and the utilities.  What’s the utility of living with undiagnosed meningitis?  What’s the utility of knowing that you don’t have it after going to the doctor and getting a clean bill of health?  What’s the utility of living without meningitis, if you go and get it treated?</a:t>
            </a:r>
            <a:endParaRPr lang="en-US" sz="1200" b="0" i="0" u="none" strike="noStrike" kern="1200" dirty="0" smtClean="0">
              <a:solidFill>
                <a:schemeClr val="tx1"/>
              </a:solidFill>
              <a:effectLst/>
              <a:latin typeface="Arial" charset="0"/>
              <a:ea typeface="+mn-ea"/>
              <a:cs typeface="+mn-cs"/>
            </a:endParaRPr>
          </a:p>
          <a:p>
            <a:r>
              <a:rPr lang="en-US" baseline="0" dirty="0" smtClean="0"/>
              <a:t>The cost of undiagnosed </a:t>
            </a:r>
            <a:r>
              <a:rPr lang="en-US" sz="1200" b="0" i="0" u="none" strike="noStrike" kern="1200" baseline="0" dirty="0" smtClean="0">
                <a:solidFill>
                  <a:schemeClr val="tx1"/>
                </a:solidFill>
                <a:effectLst/>
                <a:latin typeface="Arial" charset="0"/>
                <a:ea typeface="+mn-ea"/>
                <a:cs typeface="+mn-cs"/>
              </a:rPr>
              <a:t>meningitis may be high, versus the cost of going to the doctor which may just take a little bit of time.</a:t>
            </a:r>
            <a:endParaRPr lang="en-US" baseline="0" dirty="0" smtClean="0"/>
          </a:p>
          <a:p>
            <a:endParaRPr lang="en-US" baseline="0" dirty="0" smtClean="0"/>
          </a:p>
          <a:p>
            <a:r>
              <a:rPr lang="en-US" sz="1200" b="0" i="0" u="none" strike="noStrike" kern="1200" dirty="0" smtClean="0">
                <a:solidFill>
                  <a:schemeClr val="tx1"/>
                </a:solidFill>
                <a:effectLst/>
                <a:latin typeface="Arial" charset="0"/>
                <a:ea typeface="+mn-ea"/>
                <a:cs typeface="+mn-cs"/>
              </a:rPr>
              <a:t>Meningitis is an inflammation of the membranes (meninges) surrounding your brain and spinal cord.</a:t>
            </a:r>
          </a:p>
          <a:p>
            <a:r>
              <a:rPr lang="en-US" sz="1200" b="0" i="0" u="none" strike="noStrike" kern="1200" dirty="0" smtClean="0">
                <a:solidFill>
                  <a:schemeClr val="tx1"/>
                </a:solidFill>
                <a:effectLst/>
                <a:latin typeface="Arial" charset="0"/>
                <a:ea typeface="+mn-ea"/>
                <a:cs typeface="+mn-cs"/>
              </a:rPr>
              <a:t>The swelling from meningitis typically triggers symptoms such as headache, fever and a stiff neck.</a:t>
            </a:r>
          </a:p>
          <a:p>
            <a:r>
              <a:rPr lang="en-US" sz="1200" b="0" i="0" u="none" strike="noStrike" kern="1200" dirty="0" smtClean="0">
                <a:solidFill>
                  <a:schemeClr val="tx1"/>
                </a:solidFill>
                <a:effectLst/>
                <a:latin typeface="Arial" charset="0"/>
                <a:ea typeface="+mn-ea"/>
                <a:cs typeface="+mn-cs"/>
              </a:rPr>
              <a:t>Most cases of meningitis in the United States are caused by a viral infection, but bacterial, parasitic and fungal infections are other causes. Some cases of meningitis improve without treatment in a few weeks. Others can be life-threatening and require emergent antibiotic treatment.</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16</a:t>
            </a:fld>
            <a:endParaRPr lang="en-US"/>
          </a:p>
        </p:txBody>
      </p:sp>
    </p:spTree>
    <p:extLst>
      <p:ext uri="{BB962C8B-B14F-4D97-AF65-F5344CB8AC3E}">
        <p14:creationId xmlns:p14="http://schemas.microsoft.com/office/powerpoint/2010/main" val="1574527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26</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0543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﻿Agents in partially observable environments must be able to keep track of the current state, to  the extent that their sensors allow. In Section 4.4 we showed a methodology for doing that: an  agent maintains a belief state that represents which states of the world are currently possible.  From the belief state and a transition model, the agent can predict how the world might  evolve in the next time step. From the percepts observed and a sensor model, the agent can  update the belief state. This is a pervasive idea: in Chapter 4 belief states were represented by  explicitly enumerated sets of states, whereas in Chapters 7 and 11 they were represented by  logical formulas. Those approaches defined belief states in terms of which world states were  possible, but could say nothing about which states were likely or unlikely. In this chapter, we  use probability theory to quantify the degree of belief in elements of the belief state.  As we show in Section 15.1, time itself is handled in the same way as in Chapter 7: a  changing world is modeled using a variable for each aspect of the world state at each point in  time. The transition and sensor models may be uncertain: the transition model describes the  probability distribution of the variables at time t, given the state of the world at past times,  while the sensor model describes the probability of each percept at time t, given the current  state of the world. Section 15.2 defines the basic inference tasks and describes the general structure of inference algorithms for temporal models. Then we describe three specific  kinds of models: hidden Markov models, </a:t>
            </a:r>
            <a:r>
              <a:rPr lang="en-US" dirty="0" err="1" smtClean="0"/>
              <a:t>Kalman</a:t>
            </a:r>
            <a:r>
              <a:rPr lang="en-US" dirty="0" smtClean="0"/>
              <a:t> filters, and dynamic Bayesian networks (which include hidden Markov models and </a:t>
            </a:r>
            <a:r>
              <a:rPr lang="en-US" dirty="0" err="1" smtClean="0"/>
              <a:t>Kalman</a:t>
            </a:r>
            <a:r>
              <a:rPr lang="en-US" dirty="0" smtClean="0"/>
              <a:t> filters as special cases). Finally,  Section 15.6 examines the problems faced when keeping track of more than one thing. Russell, Stuart. Artificial Intelligence (p. 566). Pearson Education. Kindle Edition.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27</a:t>
            </a:fld>
            <a:endParaRPr lang="en-US"/>
          </a:p>
        </p:txBody>
      </p:sp>
    </p:spTree>
    <p:extLst>
      <p:ext uri="{BB962C8B-B14F-4D97-AF65-F5344CB8AC3E}">
        <p14:creationId xmlns:p14="http://schemas.microsoft.com/office/powerpoint/2010/main" val="68294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28</a:t>
            </a:fld>
            <a:endParaRPr lang="en-US"/>
          </a:p>
        </p:txBody>
      </p:sp>
    </p:spTree>
    <p:extLst>
      <p:ext uri="{BB962C8B-B14F-4D97-AF65-F5344CB8AC3E}">
        <p14:creationId xmlns:p14="http://schemas.microsoft.com/office/powerpoint/2010/main" val="728610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29</a:t>
            </a:fld>
            <a:endParaRPr lang="en-US"/>
          </a:p>
        </p:txBody>
      </p:sp>
    </p:spTree>
    <p:extLst>
      <p:ext uri="{BB962C8B-B14F-4D97-AF65-F5344CB8AC3E}">
        <p14:creationId xmlns:p14="http://schemas.microsoft.com/office/powerpoint/2010/main" val="153255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Consider the following example: You are the security guard stationed at a secret underground installation. You want to know whether it’s raining today, but your only access to the  outside world occurs each morning when you see the director coming in with, or without, an  umbrella. For each day t, the set Et thus contains a single evidence variable </a:t>
            </a:r>
            <a:r>
              <a:rPr lang="en-US" dirty="0" err="1" smtClean="0"/>
              <a:t>Umbrellat</a:t>
            </a:r>
            <a:r>
              <a:rPr lang="en-US" dirty="0" smtClean="0"/>
              <a:t> or </a:t>
            </a:r>
            <a:r>
              <a:rPr lang="en-US" dirty="0" err="1" smtClean="0"/>
              <a:t>Ut</a:t>
            </a:r>
            <a:r>
              <a:rPr lang="en-US" dirty="0" smtClean="0"/>
              <a:t>  for short (whether the umbrella appears), and the set </a:t>
            </a:r>
            <a:r>
              <a:rPr lang="en-US" dirty="0" err="1" smtClean="0"/>
              <a:t>Xt</a:t>
            </a:r>
            <a:r>
              <a:rPr lang="en-US" dirty="0" smtClean="0"/>
              <a:t> contains a single state variable </a:t>
            </a:r>
            <a:r>
              <a:rPr lang="en-US" dirty="0" err="1" smtClean="0"/>
              <a:t>Raint</a:t>
            </a:r>
            <a:r>
              <a:rPr lang="en-US" dirty="0" smtClean="0"/>
              <a:t>  or </a:t>
            </a:r>
            <a:r>
              <a:rPr lang="en-US" dirty="0" err="1" smtClean="0"/>
              <a:t>Rt</a:t>
            </a:r>
            <a:r>
              <a:rPr lang="en-US" dirty="0" smtClean="0"/>
              <a:t> for short (whether it is raining).</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a:t>
            </a:fld>
            <a:endParaRPr lang="en-US"/>
          </a:p>
        </p:txBody>
      </p:sp>
    </p:spTree>
    <p:extLst>
      <p:ext uri="{BB962C8B-B14F-4D97-AF65-F5344CB8AC3E}">
        <p14:creationId xmlns:p14="http://schemas.microsoft.com/office/powerpoint/2010/main" val="1002835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31</a:t>
            </a:fld>
            <a:endParaRPr lang="en-US" sz="1300"/>
          </a:p>
        </p:txBody>
      </p:sp>
    </p:spTree>
    <p:extLst>
      <p:ext uri="{BB962C8B-B14F-4D97-AF65-F5344CB8AC3E}">
        <p14:creationId xmlns:p14="http://schemas.microsoft.com/office/powerpoint/2010/main" val="142879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32</a:t>
            </a:fld>
            <a:endParaRPr lang="en-US" sz="1300"/>
          </a:p>
        </p:txBody>
      </p:sp>
    </p:spTree>
    <p:extLst>
      <p:ext uri="{BB962C8B-B14F-4D97-AF65-F5344CB8AC3E}">
        <p14:creationId xmlns:p14="http://schemas.microsoft.com/office/powerpoint/2010/main" val="7546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33</a:t>
            </a:fld>
            <a:endParaRPr lang="en-US" sz="1300"/>
          </a:p>
        </p:txBody>
      </p:sp>
    </p:spTree>
    <p:extLst>
      <p:ext uri="{BB962C8B-B14F-4D97-AF65-F5344CB8AC3E}">
        <p14:creationId xmlns:p14="http://schemas.microsoft.com/office/powerpoint/2010/main" val="143751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34</a:t>
            </a:fld>
            <a:endParaRPr lang="en-US" sz="1300"/>
          </a:p>
        </p:txBody>
      </p:sp>
    </p:spTree>
    <p:extLst>
      <p:ext uri="{BB962C8B-B14F-4D97-AF65-F5344CB8AC3E}">
        <p14:creationId xmlns:p14="http://schemas.microsoft.com/office/powerpoint/2010/main" val="1385953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latin typeface="Arial" pitchFamily="34" charset="0"/>
                <a:ea typeface="ＭＳ Ｐゴシック" pitchFamily="34" charset="-128"/>
              </a:rPr>
              <a:t>Before: most search engines were merely based on how well a page matches your search words.</a:t>
            </a:r>
          </a:p>
          <a:p>
            <a:endParaRPr lang="en-US" smtClean="0">
              <a:latin typeface="Arial" pitchFamily="34" charset="0"/>
              <a:ea typeface="ＭＳ Ｐゴシック" pitchFamily="34" charset="-128"/>
            </a:endParaRPr>
          </a:p>
          <a:p>
            <a:r>
              <a:rPr lang="en-US" smtClean="0">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46</a:t>
            </a:fld>
            <a:endParaRPr lang="en-US" sz="1300"/>
          </a:p>
        </p:txBody>
      </p:sp>
    </p:spTree>
    <p:extLst>
      <p:ext uri="{BB962C8B-B14F-4D97-AF65-F5344CB8AC3E}">
        <p14:creationId xmlns:p14="http://schemas.microsoft.com/office/powerpoint/2010/main" val="1227683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With re-ordering</a:t>
            </a:r>
            <a:r>
              <a:rPr lang="en-US" baseline="0" dirty="0" smtClean="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47</a:t>
            </a:fld>
            <a:endParaRPr lang="en-US"/>
          </a:p>
        </p:txBody>
      </p:sp>
    </p:spTree>
    <p:extLst>
      <p:ext uri="{BB962C8B-B14F-4D97-AF65-F5344CB8AC3E}">
        <p14:creationId xmlns:p14="http://schemas.microsoft.com/office/powerpoint/2010/main" val="196555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49</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92964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﻿Consider the following example: You are the security guard stationed at a secret underground installation. You want to know whether it’s raining today, but your only access to the  outside world occurs each morning when you see the director coming in with, or without, an  umbrella. For each day t, the set Et thus contains a single evidence variable </a:t>
            </a:r>
            <a:r>
              <a:rPr lang="en-US" dirty="0" err="1" smtClean="0"/>
              <a:t>Umbrellat</a:t>
            </a:r>
            <a:r>
              <a:rPr lang="en-US" dirty="0" smtClean="0"/>
              <a:t> or </a:t>
            </a:r>
            <a:r>
              <a:rPr lang="en-US" dirty="0" err="1" smtClean="0"/>
              <a:t>Ut</a:t>
            </a:r>
            <a:r>
              <a:rPr lang="en-US" dirty="0" smtClean="0"/>
              <a:t>  for short (whether the umbrella appears), and the set </a:t>
            </a:r>
            <a:r>
              <a:rPr lang="en-US" dirty="0" err="1" smtClean="0"/>
              <a:t>Xt</a:t>
            </a:r>
            <a:r>
              <a:rPr lang="en-US" dirty="0" smtClean="0"/>
              <a:t> contains a single state variable </a:t>
            </a:r>
            <a:r>
              <a:rPr lang="en-US" dirty="0" err="1" smtClean="0"/>
              <a:t>Raint</a:t>
            </a:r>
            <a:r>
              <a:rPr lang="en-US" dirty="0" smtClean="0"/>
              <a:t>  or </a:t>
            </a:r>
            <a:r>
              <a:rPr lang="en-US" dirty="0" err="1" smtClean="0"/>
              <a:t>Rt</a:t>
            </a:r>
            <a:r>
              <a:rPr lang="en-US" dirty="0" smtClean="0"/>
              <a:t> for short (whether it is raining).</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50</a:t>
            </a:fld>
            <a:endParaRPr lang="en-US"/>
          </a:p>
        </p:txBody>
      </p:sp>
    </p:spTree>
    <p:extLst>
      <p:ext uri="{BB962C8B-B14F-4D97-AF65-F5344CB8AC3E}">
        <p14:creationId xmlns:p14="http://schemas.microsoft.com/office/powerpoint/2010/main" val="1953650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deal with discrete random variables, rather than continuous ones.  In continuous you deal</a:t>
            </a:r>
            <a:r>
              <a:rPr lang="en-US" baseline="0" dirty="0" smtClean="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51</a:t>
            </a:fld>
            <a:endParaRPr lang="en-US"/>
          </a:p>
        </p:txBody>
      </p:sp>
    </p:spTree>
    <p:extLst>
      <p:ext uri="{BB962C8B-B14F-4D97-AF65-F5344CB8AC3E}">
        <p14:creationId xmlns:p14="http://schemas.microsoft.com/office/powerpoint/2010/main" val="1494339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N*D</a:t>
            </a:r>
            <a:r>
              <a:rPr lang="en-US" baseline="0" dirty="0" smtClean="0"/>
              <a:t>?  No.</a:t>
            </a:r>
          </a:p>
          <a:p>
            <a:r>
              <a:rPr lang="en-US" baseline="0" dirty="0" smtClean="0"/>
              <a:t>D^N?  Yes.</a:t>
            </a:r>
          </a:p>
          <a:p>
            <a:endParaRPr lang="en-US" baseline="0" dirty="0" smtClean="0"/>
          </a:p>
          <a:p>
            <a:r>
              <a:rPr lang="en-US" baseline="0" dirty="0" smtClean="0"/>
              <a:t>In the next lectures we’re going to see how to work with how to deal with large sets of variables. </a:t>
            </a:r>
            <a:endParaRPr lang="en-US"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53</a:t>
            </a:fld>
            <a:endParaRPr lang="en-US"/>
          </a:p>
        </p:txBody>
      </p:sp>
    </p:spTree>
    <p:extLst>
      <p:ext uri="{BB962C8B-B14F-4D97-AF65-F5344CB8AC3E}">
        <p14:creationId xmlns:p14="http://schemas.microsoft.com/office/powerpoint/2010/main" val="45654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deal with discrete random variables, rather than continuous ones.  In continuous you deal</a:t>
            </a:r>
            <a:r>
              <a:rPr lang="en-US" baseline="0" dirty="0" smtClean="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a:t>
            </a:fld>
            <a:endParaRPr lang="en-US"/>
          </a:p>
        </p:txBody>
      </p:sp>
    </p:spTree>
    <p:extLst>
      <p:ext uri="{BB962C8B-B14F-4D97-AF65-F5344CB8AC3E}">
        <p14:creationId xmlns:p14="http://schemas.microsoft.com/office/powerpoint/2010/main" val="582112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54</a:t>
            </a:fld>
            <a:endParaRPr lang="en-US"/>
          </a:p>
        </p:txBody>
      </p:sp>
    </p:spTree>
    <p:extLst>
      <p:ext uri="{BB962C8B-B14F-4D97-AF65-F5344CB8AC3E}">
        <p14:creationId xmlns:p14="http://schemas.microsoft.com/office/powerpoint/2010/main" val="1518240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event is a set of possible outcomes. We compute these by summing over all subsets of variables that are compatible with that event. These are subsets of variables. </a:t>
            </a:r>
          </a:p>
          <a:p>
            <a:r>
              <a:rPr lang="en-US" dirty="0" smtClean="0"/>
              <a:t>Let’s say x1=true, then if you sum</a:t>
            </a:r>
            <a:r>
              <a:rPr lang="en-US" baseline="0" dirty="0" smtClean="0"/>
              <a:t> over all entries in the joint table with x1</a:t>
            </a:r>
            <a:r>
              <a:rPr lang="mr-IN" baseline="0" dirty="0" smtClean="0"/>
              <a:t>…</a:t>
            </a:r>
            <a:r>
              <a:rPr lang="en-US" baseline="0" dirty="0" err="1" smtClean="0"/>
              <a:t>xN</a:t>
            </a:r>
            <a:r>
              <a:rPr lang="en-US" baseline="0" dirty="0" smtClean="0"/>
              <a:t>, where the entry says x=1 is true then you get the probability that x=1 true.</a:t>
            </a:r>
          </a:p>
          <a:p>
            <a:r>
              <a:rPr lang="en-US" baseline="0" dirty="0" smtClean="0"/>
              <a:t>Events don’t have to be as simple as x1=true.  It could be x1=true and x2=false.  Or more combinations of variables </a:t>
            </a:r>
            <a:r>
              <a:rPr lang="en-US" baseline="0" dirty="0" err="1" smtClean="0"/>
              <a:t>coule</a:t>
            </a:r>
            <a:r>
              <a:rPr lang="en-US" baseline="0" dirty="0" smtClean="0"/>
              <a:t> be involved. </a:t>
            </a:r>
          </a:p>
          <a:p>
            <a:endParaRPr lang="en-US" baseline="0" dirty="0" smtClean="0"/>
          </a:p>
          <a:p>
            <a:r>
              <a:rPr lang="en-US" baseline="0" dirty="0" smtClean="0"/>
              <a:t>Look at all of the entries that are consistent with the event. </a:t>
            </a:r>
          </a:p>
          <a:p>
            <a:pPr lvl="1" eaLnBrk="1" hangingPunct="1">
              <a:lnSpc>
                <a:spcPct val="80000"/>
              </a:lnSpc>
            </a:pPr>
            <a:r>
              <a:rPr lang="en-US" sz="2000" dirty="0" smtClean="0"/>
              <a:t>Probability that it’s hot AND sunny?  0.4</a:t>
            </a:r>
          </a:p>
          <a:p>
            <a:pPr lvl="1" eaLnBrk="1" hangingPunct="1">
              <a:lnSpc>
                <a:spcPct val="80000"/>
              </a:lnSpc>
            </a:pPr>
            <a:r>
              <a:rPr lang="en-US" sz="2000" dirty="0" smtClean="0"/>
              <a:t>Probability that it’s hot? 0.5</a:t>
            </a:r>
          </a:p>
          <a:p>
            <a:pPr lvl="1" eaLnBrk="1" hangingPunct="1">
              <a:lnSpc>
                <a:spcPct val="80000"/>
              </a:lnSpc>
            </a:pPr>
            <a:r>
              <a:rPr lang="en-US" sz="2000" dirty="0" smtClean="0"/>
              <a:t>Probability that it’s hot OR sunny? 0.2</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55</a:t>
            </a:fld>
            <a:endParaRPr lang="en-US"/>
          </a:p>
        </p:txBody>
      </p:sp>
    </p:spTree>
    <p:extLst>
      <p:ext uri="{BB962C8B-B14F-4D97-AF65-F5344CB8AC3E}">
        <p14:creationId xmlns:p14="http://schemas.microsoft.com/office/powerpoint/2010/main" val="802003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Marginalize distribution</a:t>
            </a:r>
            <a:r>
              <a:rPr lang="en-US" baseline="0" dirty="0" smtClean="0"/>
              <a:t> means you build a new table for a subset of random variables.</a:t>
            </a:r>
          </a:p>
          <a:p>
            <a:endParaRPr lang="en-US" baseline="0" dirty="0" smtClean="0"/>
          </a:p>
          <a:p>
            <a:r>
              <a:rPr lang="en-US" baseline="0" dirty="0" smtClean="0"/>
              <a:t>This is the general equation.  You can apply it to any number of random variables.  If you had 3 random </a:t>
            </a:r>
            <a:r>
              <a:rPr lang="en-US" baseline="0" dirty="0" err="1" smtClean="0"/>
              <a:t>varaibles</a:t>
            </a:r>
            <a:r>
              <a:rPr lang="en-US" baseline="0" dirty="0" smtClean="0"/>
              <a:t>, you could compute the </a:t>
            </a:r>
            <a:r>
              <a:rPr lang="en-US" baseline="0" dirty="0" err="1" smtClean="0"/>
              <a:t>marginals</a:t>
            </a:r>
            <a:r>
              <a:rPr lang="en-US" baseline="0" dirty="0" smtClean="0"/>
              <a:t> for </a:t>
            </a:r>
          </a:p>
          <a:p>
            <a:r>
              <a:rPr lang="en-US" baseline="0" dirty="0" smtClean="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56</a:t>
            </a:fld>
            <a:endParaRPr lang="en-US"/>
          </a:p>
        </p:txBody>
      </p:sp>
    </p:spTree>
    <p:extLst>
      <p:ext uri="{BB962C8B-B14F-4D97-AF65-F5344CB8AC3E}">
        <p14:creationId xmlns:p14="http://schemas.microsoft.com/office/powerpoint/2010/main" val="1653441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This is the most important concept.  Why because it</a:t>
            </a:r>
            <a:r>
              <a:rPr lang="en-US" baseline="0" dirty="0" smtClean="0"/>
              <a:t> tells us, if we measure something, what does it tell us about the things that we didn’t get to measure.  That’s what conditional probabilities come in.</a:t>
            </a:r>
            <a:endParaRPr lang="en-US" dirty="0" smtClean="0"/>
          </a:p>
          <a:p>
            <a:endParaRPr lang="en-US" dirty="0" smtClean="0"/>
          </a:p>
          <a:p>
            <a:r>
              <a:rPr lang="en-US" dirty="0" smtClean="0"/>
              <a:t>A conditional probability</a:t>
            </a:r>
            <a:r>
              <a:rPr lang="en-US" baseline="0" dirty="0" smtClean="0"/>
              <a:t> that random variable Capital A will take on value lowercase a, given that random variable Capital B takes on value lowercase b.  This is given by the probability of seeing both a and b, divided by the probability of seeing b.</a:t>
            </a:r>
          </a:p>
          <a:p>
            <a:endParaRPr lang="en-US" baseline="0" dirty="0" smtClean="0"/>
          </a:p>
          <a:p>
            <a:r>
              <a:rPr lang="en-US" baseline="0" dirty="0" smtClean="0"/>
              <a:t>[Explain the Venn diagram.]</a:t>
            </a:r>
          </a:p>
          <a:p>
            <a:r>
              <a:rPr lang="en-US" baseline="0" dirty="0" smtClean="0"/>
              <a:t>Write out the equation for P(</a:t>
            </a:r>
            <a:r>
              <a:rPr lang="en-US" baseline="0" dirty="0" err="1" smtClean="0"/>
              <a:t>sun|cold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57</a:t>
            </a:fld>
            <a:endParaRPr lang="en-US"/>
          </a:p>
        </p:txBody>
      </p:sp>
    </p:spTree>
    <p:extLst>
      <p:ext uri="{BB962C8B-B14F-4D97-AF65-F5344CB8AC3E}">
        <p14:creationId xmlns:p14="http://schemas.microsoft.com/office/powerpoint/2010/main" val="141961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Before</a:t>
            </a:r>
            <a:r>
              <a:rPr lang="en-US" baseline="0" dirty="0" smtClean="0"/>
              <a:t> we saw how to go from a joint distribution to a marginal distribution.  Now we’re going to see how to go from a joint distribution to a conditional. </a:t>
            </a:r>
          </a:p>
          <a:p>
            <a:endParaRPr lang="en-US" baseline="0" dirty="0" smtClean="0"/>
          </a:p>
          <a:p>
            <a:r>
              <a:rPr lang="en-US" baseline="0" dirty="0" smtClean="0"/>
              <a:t>A conditional distribution is a consequence of the joint distribution.  We do that just like we did on the previous slide).</a:t>
            </a:r>
          </a:p>
          <a:p>
            <a:endParaRPr lang="en-US" baseline="0" dirty="0" smtClean="0"/>
          </a:p>
          <a:p>
            <a:r>
              <a:rPr lang="en-US" baseline="0" dirty="0" smtClean="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58</a:t>
            </a:fld>
            <a:endParaRPr lang="en-US"/>
          </a:p>
        </p:txBody>
      </p:sp>
    </p:spTree>
    <p:extLst>
      <p:ext uri="{BB962C8B-B14F-4D97-AF65-F5344CB8AC3E}">
        <p14:creationId xmlns:p14="http://schemas.microsoft.com/office/powerpoint/2010/main" val="1308397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a:t>
            </a:r>
            <a:r>
              <a:rPr lang="en-US" baseline="0" dirty="0" smtClean="0"/>
              <a:t> is probabilistic inference in general?  It’s computing some desired probabilities (usually conditionals), given some input set of probabilities (by default, a large joint distribution).</a:t>
            </a:r>
          </a:p>
          <a:p>
            <a:endParaRPr lang="en-US" baseline="0" dirty="0" smtClean="0"/>
          </a:p>
          <a:p>
            <a:r>
              <a:rPr lang="en-US" baseline="0" dirty="0" smtClean="0"/>
              <a:t>The reason that this is interesting, is that our probability distributions change as we accrue more evidence. </a:t>
            </a:r>
          </a:p>
          <a:p>
            <a:r>
              <a:rPr lang="en-US" baseline="0" dirty="0" smtClean="0"/>
              <a:t>Observing new evidence causes our beliefs to be updated.  Evidence can cause </a:t>
            </a:r>
            <a:r>
              <a:rPr lang="en-US" baseline="0" smtClean="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59</a:t>
            </a:fld>
            <a:endParaRPr lang="en-US"/>
          </a:p>
        </p:txBody>
      </p:sp>
    </p:spTree>
    <p:extLst>
      <p:ext uri="{BB962C8B-B14F-4D97-AF65-F5344CB8AC3E}">
        <p14:creationId xmlns:p14="http://schemas.microsoft.com/office/powerpoint/2010/main" val="885931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first procedure that we’ll look at for</a:t>
            </a:r>
            <a:r>
              <a:rPr lang="en-US" baseline="0" dirty="0" smtClean="0"/>
              <a:t> Probabilistic Inference</a:t>
            </a:r>
            <a:r>
              <a:rPr lang="en-US" dirty="0" smtClean="0"/>
              <a:t>.</a:t>
            </a:r>
            <a:r>
              <a:rPr lang="en-US" baseline="0" dirty="0" smtClean="0"/>
              <a:t>  It is called </a:t>
            </a:r>
            <a:r>
              <a:rPr lang="en-US" dirty="0" smtClean="0"/>
              <a:t>Inference by Enumeration</a:t>
            </a:r>
          </a:p>
          <a:p>
            <a:endParaRPr lang="en-US" dirty="0" smtClean="0"/>
          </a:p>
          <a:p>
            <a:r>
              <a:rPr lang="en-US" dirty="0" smtClean="0"/>
              <a:t>We can split up our variables into 3 sets:</a:t>
            </a:r>
          </a:p>
          <a:p>
            <a:r>
              <a:rPr lang="en-US" dirty="0" smtClean="0"/>
              <a:t>1. some evidence variables</a:t>
            </a:r>
            <a:r>
              <a:rPr lang="en-US" baseline="0" dirty="0" smtClean="0"/>
              <a:t> – those are what we’ve observed.</a:t>
            </a:r>
          </a:p>
          <a:p>
            <a:r>
              <a:rPr lang="en-US" baseline="0" dirty="0" smtClean="0"/>
              <a:t>2. The query variables – those are what we want to know about</a:t>
            </a:r>
          </a:p>
          <a:p>
            <a:r>
              <a:rPr lang="en-US" baseline="0" dirty="0" smtClean="0"/>
              <a:t>3. The hidden variables </a:t>
            </a:r>
            <a:r>
              <a:rPr lang="mr-IN" baseline="0" dirty="0" smtClean="0"/>
              <a:t>–</a:t>
            </a:r>
            <a:r>
              <a:rPr lang="en-US" baseline="0" dirty="0" smtClean="0"/>
              <a:t> those appear in the joint distribution, but don’t appear in the previous 2. </a:t>
            </a:r>
          </a:p>
          <a:p>
            <a:endParaRPr lang="en-US" baseline="0" dirty="0" smtClean="0"/>
          </a:p>
          <a:p>
            <a:r>
              <a:rPr lang="en-US" baseline="0" dirty="0" smtClean="0"/>
              <a:t>Here are the 3 steps that we need to do:</a:t>
            </a:r>
          </a:p>
          <a:p>
            <a:r>
              <a:rPr lang="en-US" baseline="0" dirty="0" smtClean="0"/>
              <a:t>Step 1: select all entries that are consistent with the Evidence.</a:t>
            </a:r>
          </a:p>
          <a:p>
            <a:r>
              <a:rPr lang="en-US" baseline="0" dirty="0" smtClean="0"/>
              <a:t>Step 2: Sum out the hidden variables.  Sum over all possible instantiations of the hidden variables.  That leaves us with the joint distribution between the query variable and the evidence variables.</a:t>
            </a:r>
          </a:p>
          <a:p>
            <a:r>
              <a:rPr lang="en-US" baseline="0" dirty="0" smtClean="0"/>
              <a:t>That’s something like P(a, c) = sum over b P(</a:t>
            </a:r>
            <a:r>
              <a:rPr lang="en-US" baseline="0" dirty="0" err="1" smtClean="0"/>
              <a:t>a,b,c</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That’s the same as P(q, e) = sum over h P(</a:t>
            </a:r>
            <a:r>
              <a:rPr lang="en-US" baseline="0" dirty="0" err="1" smtClean="0"/>
              <a:t>q,h,e</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Step 3: Normalize to get the conditional probability.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60</a:t>
            </a:fld>
            <a:endParaRPr lang="en-US"/>
          </a:p>
        </p:txBody>
      </p:sp>
    </p:spTree>
    <p:extLst>
      <p:ext uri="{BB962C8B-B14F-4D97-AF65-F5344CB8AC3E}">
        <p14:creationId xmlns:p14="http://schemas.microsoft.com/office/powerpoint/2010/main" val="1260259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do recover</a:t>
            </a:r>
            <a:r>
              <a:rPr lang="en-US" baseline="0" dirty="0" smtClean="0"/>
              <a:t> the full joint distribution? </a:t>
            </a:r>
          </a:p>
          <a:p>
            <a:r>
              <a:rPr lang="en-US" dirty="0" smtClean="0"/>
              <a:t>P(wet,</a:t>
            </a:r>
            <a:r>
              <a:rPr lang="en-US" baseline="0" dirty="0" smtClean="0"/>
              <a:t> sun) =. </a:t>
            </a:r>
            <a:r>
              <a:rPr lang="en-US" dirty="0" smtClean="0"/>
              <a:t>P(sun) * P(wet</a:t>
            </a:r>
            <a:r>
              <a:rPr lang="en-US" baseline="0" dirty="0" smtClean="0"/>
              <a:t> | sun) = 0.8 * 0.1 = 0.08</a:t>
            </a:r>
          </a:p>
          <a:p>
            <a:r>
              <a:rPr lang="en-US" dirty="0" smtClean="0"/>
              <a:t>P(dry,</a:t>
            </a:r>
            <a:r>
              <a:rPr lang="en-US" baseline="0" dirty="0" smtClean="0"/>
              <a:t> sun) =. </a:t>
            </a:r>
            <a:r>
              <a:rPr lang="en-US" dirty="0" smtClean="0"/>
              <a:t>P(sun) * P(dry</a:t>
            </a:r>
            <a:r>
              <a:rPr lang="en-US" baseline="0" dirty="0" smtClean="0"/>
              <a:t>| sun) = 0.8 * 0.9 = 0.72</a:t>
            </a:r>
          </a:p>
          <a:p>
            <a:r>
              <a:rPr lang="mr-IN" baseline="0" dirty="0" smtClean="0"/>
              <a:t>…</a:t>
            </a:r>
            <a:endParaRPr lang="en-US" baseline="0" dirty="0" smtClean="0"/>
          </a:p>
          <a:p>
            <a:r>
              <a:rPr lang="en-US" dirty="0" smtClean="0"/>
              <a:t>We can compute every entry that way.</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61</a:t>
            </a:fld>
            <a:endParaRPr lang="en-US"/>
          </a:p>
        </p:txBody>
      </p:sp>
    </p:spTree>
    <p:extLst>
      <p:ext uri="{BB962C8B-B14F-4D97-AF65-F5344CB8AC3E}">
        <p14:creationId xmlns:p14="http://schemas.microsoft.com/office/powerpoint/2010/main" val="1477710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apply the</a:t>
            </a:r>
            <a:r>
              <a:rPr lang="en-US" baseline="0" dirty="0" smtClean="0"/>
              <a:t> product rule to more than two variables?  Yes!  It’s called the chain rule.</a:t>
            </a:r>
          </a:p>
          <a:p>
            <a:r>
              <a:rPr lang="en-US" baseline="0" dirty="0" smtClean="0"/>
              <a:t>Here’s the chain rule for 3 variables, x1, x2, x3.  It’s the </a:t>
            </a:r>
            <a:r>
              <a:rPr lang="en-US" baseline="0" dirty="0" err="1" smtClean="0"/>
              <a:t>maginal</a:t>
            </a:r>
            <a:r>
              <a:rPr lang="en-US" baseline="0" dirty="0" smtClean="0"/>
              <a:t> of x1, times the conditional of x2 given x1, times the conditional of x3 given x1 and x2.</a:t>
            </a:r>
          </a:p>
          <a:p>
            <a:r>
              <a:rPr lang="en-US" baseline="0" dirty="0" smtClean="0"/>
              <a:t>We can generalize this to any number of x1 to </a:t>
            </a:r>
            <a:r>
              <a:rPr lang="en-US" baseline="0" dirty="0" err="1" smtClean="0"/>
              <a:t>x_n</a:t>
            </a:r>
            <a:r>
              <a:rPr lang="en-US" baseline="0" dirty="0" smtClean="0"/>
              <a:t> as </a:t>
            </a:r>
            <a:r>
              <a:rPr lang="mr-IN" baseline="0" dirty="0" smtClean="0"/>
              <a:t>…</a:t>
            </a:r>
            <a:r>
              <a:rPr lang="en-US" baseline="0" dirty="0" smtClean="0"/>
              <a:t>.</a:t>
            </a:r>
          </a:p>
          <a:p>
            <a:r>
              <a:rPr lang="en-US" baseline="0" dirty="0" err="1" smtClean="0"/>
              <a:t>i</a:t>
            </a:r>
            <a:r>
              <a:rPr lang="en-US" baseline="0" dirty="0" smtClean="0"/>
              <a:t> = 1	P(x1)</a:t>
            </a:r>
          </a:p>
          <a:p>
            <a:r>
              <a:rPr lang="en-US" dirty="0" smtClean="0"/>
              <a:t>I =</a:t>
            </a:r>
            <a:r>
              <a:rPr lang="en-US" baseline="0" dirty="0" smtClean="0"/>
              <a:t> 2	p(x2|x1)</a:t>
            </a:r>
          </a:p>
          <a:p>
            <a:r>
              <a:rPr lang="en-US" baseline="0" dirty="0" smtClean="0"/>
              <a:t>I = 3	p(x3|x1, x2)</a:t>
            </a:r>
          </a:p>
          <a:p>
            <a:r>
              <a:rPr lang="mr-IN" baseline="0" dirty="0" smtClean="0"/>
              <a:t>…</a:t>
            </a:r>
            <a:endParaRPr lang="en-US" baseline="0" dirty="0" smtClean="0"/>
          </a:p>
          <a:p>
            <a:r>
              <a:rPr lang="en-US" baseline="0" dirty="0" smtClean="0"/>
              <a:t>I = n	p(x_n|x1, x2, </a:t>
            </a:r>
            <a:r>
              <a:rPr lang="mr-IN" baseline="0" dirty="0" smtClean="0"/>
              <a:t>…</a:t>
            </a:r>
            <a:r>
              <a:rPr lang="en-US" baseline="0" dirty="0" smtClean="0"/>
              <a:t>. Xn-1)</a:t>
            </a:r>
          </a:p>
          <a:p>
            <a:r>
              <a:rPr lang="en-US" baseline="0" dirty="0" smtClean="0"/>
              <a:t>Then you take the product of all of those.  You can take any ordering and still apply this chain rule.  There are n! ways of writing the joint over the ordering of n variables.  </a:t>
            </a:r>
          </a:p>
          <a:p>
            <a:endParaRPr lang="en-US" baseline="0" dirty="0" smtClean="0"/>
          </a:p>
          <a:p>
            <a:r>
              <a:rPr lang="en-US" baseline="0" dirty="0" smtClean="0"/>
              <a:t>Why is this always true?  [Write out the equations for P(x1,x2,x3) replacing each conditional with its joint over marginal equivalent and show how the cancel.).</a:t>
            </a:r>
          </a:p>
          <a:p>
            <a:endParaRPr lang="en-US" baseline="0" dirty="0" smtClean="0"/>
          </a:p>
          <a:p>
            <a:r>
              <a:rPr lang="en-US" baseline="0" dirty="0" smtClean="0"/>
              <a:t>P(x1) * P(x2|x1) * p(x3|x2,x1)   rewrites as P(x1) * P(x2,x1)/P(x1) * p(x3,x2,x1)/p(x2,x1).  </a:t>
            </a:r>
          </a:p>
          <a:p>
            <a:r>
              <a:rPr lang="en-US" baseline="0" dirty="0" smtClean="0"/>
              <a:t>Show the cancelation of each numerator and the next term’s denominator.</a:t>
            </a:r>
          </a:p>
          <a:p>
            <a:r>
              <a:rPr lang="en-US" baseline="0" dirty="0" smtClean="0"/>
              <a:t>That leaves p(x3,x2,x1).</a:t>
            </a:r>
          </a:p>
          <a:p>
            <a:r>
              <a:rPr lang="en-US" baseline="0" dirty="0" smtClean="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62</a:t>
            </a:fld>
            <a:endParaRPr lang="en-US"/>
          </a:p>
        </p:txBody>
      </p:sp>
    </p:spTree>
    <p:extLst>
      <p:ext uri="{BB962C8B-B14F-4D97-AF65-F5344CB8AC3E}">
        <p14:creationId xmlns:p14="http://schemas.microsoft.com/office/powerpoint/2010/main" val="832475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start with the product rule.  Just like the chain rule</a:t>
            </a:r>
            <a:r>
              <a:rPr lang="en-US" baseline="0" dirty="0" smtClean="0"/>
              <a:t> you can write the variables in any order.  </a:t>
            </a:r>
          </a:p>
          <a:p>
            <a:endParaRPr lang="en-US" dirty="0" smtClean="0"/>
          </a:p>
          <a:p>
            <a:r>
              <a:rPr lang="en-US" dirty="0" smtClean="0"/>
              <a:t>Next we divide by p(y)</a:t>
            </a:r>
            <a:r>
              <a:rPr lang="en-US" baseline="0" dirty="0" smtClean="0"/>
              <a:t> </a:t>
            </a:r>
            <a:r>
              <a:rPr lang="en-US" dirty="0" smtClean="0"/>
              <a:t>to get this formula for the conditional probability.</a:t>
            </a:r>
          </a:p>
          <a:p>
            <a:endParaRPr lang="en-US" dirty="0" smtClean="0"/>
          </a:p>
          <a:p>
            <a:r>
              <a:rPr lang="en-US" dirty="0" smtClean="0"/>
              <a:t>Why is this helpful?  Sometimes one</a:t>
            </a:r>
            <a:r>
              <a:rPr lang="en-US" baseline="0" dirty="0" smtClean="0"/>
              <a:t> conditional is much trickier to get than it is to get other conditionals.</a:t>
            </a:r>
          </a:p>
          <a:p>
            <a:endParaRPr lang="en-US" baseline="0" dirty="0" smtClean="0"/>
          </a:p>
          <a:p>
            <a:r>
              <a:rPr lang="en-US" baseline="0" dirty="0" smtClean="0"/>
              <a:t>Very </a:t>
            </a:r>
            <a:r>
              <a:rPr lang="en-US" baseline="0" dirty="0" err="1" smtClean="0"/>
              <a:t>imporant</a:t>
            </a:r>
            <a:r>
              <a:rPr lang="en-US" baseline="0" dirty="0" smtClean="0"/>
              <a:t> for AI in the 1990s.  In fact Fred </a:t>
            </a:r>
            <a:r>
              <a:rPr lang="en-US" baseline="0" dirty="0" err="1" smtClean="0"/>
              <a:t>Jelinek</a:t>
            </a:r>
            <a:r>
              <a:rPr lang="en-US" baseline="0" dirty="0" smtClean="0"/>
              <a:t>, my former boss at JHU, dubbed it the fundamental equation of machine translation. </a:t>
            </a:r>
          </a:p>
          <a:p>
            <a:endParaRPr lang="en-US" baseline="0" dirty="0" smtClean="0"/>
          </a:p>
          <a:p>
            <a:r>
              <a:rPr lang="en-US" baseline="0" dirty="0" smtClean="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63</a:t>
            </a:fld>
            <a:endParaRPr lang="en-US"/>
          </a:p>
        </p:txBody>
      </p:sp>
    </p:spTree>
    <p:extLst>
      <p:ext uri="{BB962C8B-B14F-4D97-AF65-F5344CB8AC3E}">
        <p14:creationId xmlns:p14="http://schemas.microsoft.com/office/powerpoint/2010/main" val="203620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N*D</a:t>
            </a:r>
            <a:r>
              <a:rPr lang="en-US" baseline="0" dirty="0" smtClean="0"/>
              <a:t>?  No.</a:t>
            </a:r>
          </a:p>
          <a:p>
            <a:r>
              <a:rPr lang="en-US" baseline="0" dirty="0" smtClean="0"/>
              <a:t>D^N?  Yes.</a:t>
            </a:r>
          </a:p>
          <a:p>
            <a:endParaRPr lang="en-US" baseline="0" dirty="0" smtClean="0"/>
          </a:p>
          <a:p>
            <a:r>
              <a:rPr lang="en-US" baseline="0" dirty="0" smtClean="0"/>
              <a:t>In the next lectures we’re going to see how to work with how to deal with large sets of variables. </a:t>
            </a:r>
            <a:endParaRPr lang="en-US"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a:t>
            </a:fld>
            <a:endParaRPr lang="en-US"/>
          </a:p>
        </p:txBody>
      </p:sp>
    </p:spTree>
    <p:extLst>
      <p:ext uri="{BB962C8B-B14F-4D97-AF65-F5344CB8AC3E}">
        <p14:creationId xmlns:p14="http://schemas.microsoft.com/office/powerpoint/2010/main" val="332629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the probability that</a:t>
            </a:r>
            <a:r>
              <a:rPr lang="en-US" baseline="0" dirty="0" smtClean="0"/>
              <a:t> meningitis is the cause, given that we have the effect of a stiff neck?    The equation equation works out to be 0.007944 or a bit less than 1%.</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can be used to make</a:t>
            </a:r>
            <a:r>
              <a:rPr lang="en-US" sz="1200" b="0" i="0" u="none" strike="noStrike" kern="1200" baseline="0" dirty="0" smtClean="0">
                <a:solidFill>
                  <a:schemeClr val="tx1"/>
                </a:solidFill>
                <a:effectLst/>
                <a:latin typeface="Arial" charset="0"/>
                <a:ea typeface="+mn-ea"/>
                <a:cs typeface="+mn-cs"/>
              </a:rPr>
              <a:t> decisions?  Should a person with a stiff neck go to the doctor?  It depends on the probabilities and the utilities.  What’s the utility of living with undiagnosed meningitis?  What’s the utility of knowing that you don’t have it after going to the doctor and getting a clean bill of health?  What’s the utility of living without meningitis, if you go and get it treated?</a:t>
            </a:r>
            <a:endParaRPr lang="en-US" sz="1200" b="0" i="0" u="none" strike="noStrike" kern="1200" dirty="0" smtClean="0">
              <a:solidFill>
                <a:schemeClr val="tx1"/>
              </a:solidFill>
              <a:effectLst/>
              <a:latin typeface="Arial" charset="0"/>
              <a:ea typeface="+mn-ea"/>
              <a:cs typeface="+mn-cs"/>
            </a:endParaRPr>
          </a:p>
          <a:p>
            <a:r>
              <a:rPr lang="en-US" baseline="0" dirty="0" smtClean="0"/>
              <a:t>The cost of undiagnosed </a:t>
            </a:r>
            <a:r>
              <a:rPr lang="en-US" sz="1200" b="0" i="0" u="none" strike="noStrike" kern="1200" baseline="0" dirty="0" smtClean="0">
                <a:solidFill>
                  <a:schemeClr val="tx1"/>
                </a:solidFill>
                <a:effectLst/>
                <a:latin typeface="Arial" charset="0"/>
                <a:ea typeface="+mn-ea"/>
                <a:cs typeface="+mn-cs"/>
              </a:rPr>
              <a:t>meningitis may be high, versus the cost of going to the doctor which may just take a little bit of time.</a:t>
            </a:r>
            <a:endParaRPr lang="en-US" baseline="0" dirty="0" smtClean="0"/>
          </a:p>
          <a:p>
            <a:endParaRPr lang="en-US" baseline="0" dirty="0" smtClean="0"/>
          </a:p>
          <a:p>
            <a:r>
              <a:rPr lang="en-US" sz="1200" b="0" i="0" u="none" strike="noStrike" kern="1200" dirty="0" smtClean="0">
                <a:solidFill>
                  <a:schemeClr val="tx1"/>
                </a:solidFill>
                <a:effectLst/>
                <a:latin typeface="Arial" charset="0"/>
                <a:ea typeface="+mn-ea"/>
                <a:cs typeface="+mn-cs"/>
              </a:rPr>
              <a:t>Meningitis is an inflammation of the membranes (meninges) surrounding your brain and spinal cord.</a:t>
            </a:r>
          </a:p>
          <a:p>
            <a:r>
              <a:rPr lang="en-US" sz="1200" b="0" i="0" u="none" strike="noStrike" kern="1200" dirty="0" smtClean="0">
                <a:solidFill>
                  <a:schemeClr val="tx1"/>
                </a:solidFill>
                <a:effectLst/>
                <a:latin typeface="Arial" charset="0"/>
                <a:ea typeface="+mn-ea"/>
                <a:cs typeface="+mn-cs"/>
              </a:rPr>
              <a:t>The swelling from meningitis typically triggers symptoms such as headache, fever and a stiff neck.</a:t>
            </a:r>
          </a:p>
          <a:p>
            <a:r>
              <a:rPr lang="en-US" sz="1200" b="0" i="0" u="none" strike="noStrike" kern="1200" dirty="0" smtClean="0">
                <a:solidFill>
                  <a:schemeClr val="tx1"/>
                </a:solidFill>
                <a:effectLst/>
                <a:latin typeface="Arial" charset="0"/>
                <a:ea typeface="+mn-ea"/>
                <a:cs typeface="+mn-cs"/>
              </a:rPr>
              <a:t>Most cases of meningitis in the United States are caused by a viral infection, but bacterial, parasitic and fungal infections are other causes. Some cases of meningitis improve without treatment in a few weeks. Others can be life-threatening and require emergent antibiotic treatment.</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64</a:t>
            </a:fld>
            <a:endParaRPr lang="en-US"/>
          </a:p>
        </p:txBody>
      </p:sp>
    </p:spTree>
    <p:extLst>
      <p:ext uri="{BB962C8B-B14F-4D97-AF65-F5344CB8AC3E}">
        <p14:creationId xmlns:p14="http://schemas.microsoft.com/office/powerpoint/2010/main" val="1495169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74</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46140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﻿Agents in partially observable environments must be able to keep track of the current state, to  the extent that their sensors allow. In Section 4.4 we showed a methodology for doing that: an  agent maintains a belief state that represents which states of the world are currently possible.  From the belief state and a transition model, the agent can predict how the world might  evolve in the next time step. From the percepts observed and a sensor model, the agent can  update the belief state. This is a pervasive idea: in Chapter 4 belief states were represented by  explicitly enumerated sets of states, whereas in Chapters 7 and 11 they were represented by  logical formulas. Those approaches defined belief states in terms of which world states were  possible, but could say nothing about which states were likely or unlikely. In this chapter, we  use probability theory to quantify the degree of belief in elements of the belief state.  As we show in Section 15.1, time itself is handled in the same way as in Chapter 7: a  changing world is modeled using a variable for each aspect of the world state at each point in  time. The transition and sensor models may be uncertain: the transition model describes the  probability distribution of the variables at time t, given the state of the world at past times,  while the sensor model describes the probability of each percept at time t, given the current  state of the world. Section 15.2 defines the basic inference tasks and describes the general structure of inference algorithms for temporal models. Then we describe three specific  kinds of models: hidden Markov models, </a:t>
            </a:r>
            <a:r>
              <a:rPr lang="en-US" dirty="0" err="1" smtClean="0"/>
              <a:t>Kalman</a:t>
            </a:r>
            <a:r>
              <a:rPr lang="en-US" dirty="0" smtClean="0"/>
              <a:t> filters, and dynamic Bayesian networks (which include hidden Markov models and </a:t>
            </a:r>
            <a:r>
              <a:rPr lang="en-US" dirty="0" err="1" smtClean="0"/>
              <a:t>Kalman</a:t>
            </a:r>
            <a:r>
              <a:rPr lang="en-US" dirty="0" smtClean="0"/>
              <a:t> filters as special cases). Finally,  Section 15.6 examines the problems faced when keeping track of more than one thing. Russell, Stuart. Artificial Intelligence (p. 566). Pearson Education. Kindle Edition.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75</a:t>
            </a:fld>
            <a:endParaRPr lang="en-US"/>
          </a:p>
        </p:txBody>
      </p:sp>
    </p:spTree>
    <p:extLst>
      <p:ext uri="{BB962C8B-B14F-4D97-AF65-F5344CB8AC3E}">
        <p14:creationId xmlns:p14="http://schemas.microsoft.com/office/powerpoint/2010/main" val="1111203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76</a:t>
            </a:fld>
            <a:endParaRPr lang="en-US"/>
          </a:p>
        </p:txBody>
      </p:sp>
    </p:spTree>
    <p:extLst>
      <p:ext uri="{BB962C8B-B14F-4D97-AF65-F5344CB8AC3E}">
        <p14:creationId xmlns:p14="http://schemas.microsoft.com/office/powerpoint/2010/main" val="136720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77</a:t>
            </a:fld>
            <a:endParaRPr lang="en-US"/>
          </a:p>
        </p:txBody>
      </p:sp>
    </p:spTree>
    <p:extLst>
      <p:ext uri="{BB962C8B-B14F-4D97-AF65-F5344CB8AC3E}">
        <p14:creationId xmlns:p14="http://schemas.microsoft.com/office/powerpoint/2010/main" val="720149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79</a:t>
            </a:fld>
            <a:endParaRPr lang="en-US" sz="1300"/>
          </a:p>
        </p:txBody>
      </p:sp>
    </p:spTree>
    <p:extLst>
      <p:ext uri="{BB962C8B-B14F-4D97-AF65-F5344CB8AC3E}">
        <p14:creationId xmlns:p14="http://schemas.microsoft.com/office/powerpoint/2010/main" val="1440212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1">
              <a:lnSpc>
                <a:spcPct val="90000"/>
              </a:lnSpc>
            </a:pPr>
            <a:r>
              <a:rPr lang="en-US" sz="2400" dirty="0" smtClean="0">
                <a:ea typeface="ＭＳ Ｐゴシック" pitchFamily="34" charset="-128"/>
              </a:rPr>
              <a:t>Questions to be resolved:</a:t>
            </a:r>
          </a:p>
          <a:p>
            <a:pPr lvl="2">
              <a:lnSpc>
                <a:spcPct val="90000"/>
              </a:lnSpc>
            </a:pPr>
            <a:r>
              <a:rPr lang="en-US" sz="2000" dirty="0" smtClean="0">
                <a:ea typeface="ＭＳ Ｐゴシック" pitchFamily="34" charset="-128"/>
              </a:rPr>
              <a:t>Does this indeed define a joint distribution?</a:t>
            </a:r>
          </a:p>
          <a:p>
            <a:pPr lvl="2">
              <a:lnSpc>
                <a:spcPct val="90000"/>
              </a:lnSpc>
            </a:pPr>
            <a:r>
              <a:rPr lang="en-US" sz="2000" dirty="0" smtClean="0">
                <a:ea typeface="ＭＳ Ｐゴシック" pitchFamily="34" charset="-128"/>
              </a:rPr>
              <a:t>Can every joint distribution be factored this way, or are we making some assumptions about the joint distribution by using this factorization?</a:t>
            </a:r>
          </a:p>
          <a:p>
            <a:endParaRPr lang="en-US" dirty="0"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80</a:t>
            </a:fld>
            <a:endParaRPr lang="en-US" sz="1300"/>
          </a:p>
        </p:txBody>
      </p:sp>
    </p:spTree>
    <p:extLst>
      <p:ext uri="{BB962C8B-B14F-4D97-AF65-F5344CB8AC3E}">
        <p14:creationId xmlns:p14="http://schemas.microsoft.com/office/powerpoint/2010/main" val="1207830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81</a:t>
            </a:fld>
            <a:endParaRPr lang="en-US" sz="1300"/>
          </a:p>
        </p:txBody>
      </p:sp>
    </p:spTree>
    <p:extLst>
      <p:ext uri="{BB962C8B-B14F-4D97-AF65-F5344CB8AC3E}">
        <p14:creationId xmlns:p14="http://schemas.microsoft.com/office/powerpoint/2010/main" val="1954789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82</a:t>
            </a:fld>
            <a:endParaRPr lang="en-US" sz="1300"/>
          </a:p>
        </p:txBody>
      </p:sp>
    </p:spTree>
    <p:extLst>
      <p:ext uri="{BB962C8B-B14F-4D97-AF65-F5344CB8AC3E}">
        <p14:creationId xmlns:p14="http://schemas.microsoft.com/office/powerpoint/2010/main" val="199075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=M8MJFrdfGe0</a:t>
            </a:r>
            <a:endParaRPr lang="en-US" dirty="0"/>
          </a:p>
        </p:txBody>
      </p:sp>
      <p:sp>
        <p:nvSpPr>
          <p:cNvPr id="4" name="Slide Number Placeholder 3"/>
          <p:cNvSpPr>
            <a:spLocks noGrp="1"/>
          </p:cNvSpPr>
          <p:nvPr>
            <p:ph type="sldNum" sz="quarter" idx="10"/>
          </p:nvPr>
        </p:nvSpPr>
        <p:spPr/>
        <p:txBody>
          <a:bodyPr/>
          <a:lstStyle/>
          <a:p>
            <a:fld id="{CFD94894-7BFF-0840-BA0E-A60DF2421EB3}" type="slidenum">
              <a:rPr lang="en-US" smtClean="0"/>
              <a:t>84</a:t>
            </a:fld>
            <a:endParaRPr lang="en-US"/>
          </a:p>
        </p:txBody>
      </p:sp>
    </p:spTree>
    <p:extLst>
      <p:ext uri="{BB962C8B-B14F-4D97-AF65-F5344CB8AC3E}">
        <p14:creationId xmlns:p14="http://schemas.microsoft.com/office/powerpoint/2010/main" val="569734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a:t>
            </a:fld>
            <a:endParaRPr lang="en-US"/>
          </a:p>
        </p:txBody>
      </p:sp>
    </p:spTree>
    <p:extLst>
      <p:ext uri="{BB962C8B-B14F-4D97-AF65-F5344CB8AC3E}">
        <p14:creationId xmlns:p14="http://schemas.microsoft.com/office/powerpoint/2010/main" val="1805860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dirty="0" smtClean="0"/>
              <a:t>minuet</a:t>
            </a:r>
            <a:r>
              <a:rPr lang="en-US" sz="1200" b="0" baseline="0" dirty="0" smtClean="0"/>
              <a:t> =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a slow, stately ballroom dance</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85</a:t>
            </a:fld>
            <a:endParaRPr lang="en-US"/>
          </a:p>
        </p:txBody>
      </p:sp>
    </p:spTree>
    <p:extLst>
      <p:ext uri="{BB962C8B-B14F-4D97-AF65-F5344CB8AC3E}">
        <p14:creationId xmlns:p14="http://schemas.microsoft.com/office/powerpoint/2010/main" val="449024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86</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72408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87</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313609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88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764127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89</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6027660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90</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151821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91</a:t>
            </a:fld>
            <a:endParaRPr lang="en-US"/>
          </a:p>
        </p:txBody>
      </p:sp>
      <p:sp>
        <p:nvSpPr>
          <p:cNvPr id="70659" name="Rectangle 2"/>
          <p:cNvSpPr>
            <a:spLocks noGrp="1" noRot="1" noChangeAspect="1" noChangeArrowheads="1"/>
          </p:cNvSpPr>
          <p:nvPr>
            <p:ph type="sldImg"/>
          </p:nvPr>
        </p:nvSpPr>
        <p:spPr>
          <a:xfrm>
            <a:off x="138113" y="768350"/>
            <a:ext cx="6823075" cy="3838575"/>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9969055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92</a:t>
            </a:fld>
            <a:endParaRPr lang="en-US"/>
          </a:p>
        </p:txBody>
      </p:sp>
      <p:sp>
        <p:nvSpPr>
          <p:cNvPr id="70659" name="Rectangle 2"/>
          <p:cNvSpPr>
            <a:spLocks noGrp="1" noRot="1" noChangeAspect="1" noChangeArrowheads="1"/>
          </p:cNvSpPr>
          <p:nvPr>
            <p:ph type="sldImg"/>
          </p:nvPr>
        </p:nvSpPr>
        <p:spPr>
          <a:xfrm>
            <a:off x="138113" y="768350"/>
            <a:ext cx="6823075" cy="3838575"/>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81205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93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39842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94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smtClean="0"/>
              <a:t>Sentences</a:t>
            </a:r>
            <a:r>
              <a:rPr lang="en-US" baseline="0" dirty="0" smtClean="0"/>
              <a:t> may not appear</a:t>
            </a:r>
          </a:p>
          <a:p>
            <a:pPr marL="171450" indent="-171450" eaLnBrk="1" hangingPunct="1">
              <a:buFontTx/>
              <a:buChar char="-"/>
            </a:pPr>
            <a:r>
              <a:rPr lang="en-US" baseline="0" dirty="0" smtClean="0"/>
              <a:t>Need a </a:t>
            </a:r>
            <a:r>
              <a:rPr lang="en-US" baseline="0" dirty="0" err="1" smtClean="0"/>
              <a:t>lrage</a:t>
            </a:r>
            <a:r>
              <a:rPr lang="en-US" baseline="0" dirty="0" smtClean="0"/>
              <a:t> data set</a:t>
            </a:r>
          </a:p>
          <a:p>
            <a:pPr marL="171450" indent="-171450" eaLnBrk="1" hangingPunct="1">
              <a:buFontTx/>
              <a:buChar char="-"/>
            </a:pPr>
            <a:r>
              <a:rPr lang="en-US" baseline="0" dirty="0" smtClean="0"/>
              <a:t>Many ways of combining words into sentences</a:t>
            </a:r>
          </a:p>
          <a:p>
            <a:pPr marL="171450" indent="-171450" eaLnBrk="1" hangingPunct="1">
              <a:buFontTx/>
              <a:buChar char="-"/>
            </a:pPr>
            <a:r>
              <a:rPr lang="en-US" b="1" baseline="0" dirty="0" smtClean="0"/>
              <a:t>Never</a:t>
            </a:r>
            <a:r>
              <a:rPr lang="en-US" b="0" baseline="0" dirty="0" smtClean="0"/>
              <a:t> going to have enough data to estimate the probability of a whole sentence</a:t>
            </a:r>
            <a:endParaRPr lang="en-US" b="1" baseline="0" dirty="0" smtClean="0"/>
          </a:p>
        </p:txBody>
      </p:sp>
    </p:spTree>
    <p:extLst>
      <p:ext uri="{BB962C8B-B14F-4D97-AF65-F5344CB8AC3E}">
        <p14:creationId xmlns:p14="http://schemas.microsoft.com/office/powerpoint/2010/main" val="1136809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event is a set of possible outcomes. We compute these by summing over all subsets of variables that are compatible with that event. These are subsets of variables. </a:t>
            </a:r>
          </a:p>
          <a:p>
            <a:r>
              <a:rPr lang="en-US" dirty="0" smtClean="0"/>
              <a:t>Let’s say x1=true, then if you sum</a:t>
            </a:r>
            <a:r>
              <a:rPr lang="en-US" baseline="0" dirty="0" smtClean="0"/>
              <a:t> over all entries in the joint table with x1</a:t>
            </a:r>
            <a:r>
              <a:rPr lang="mr-IN" baseline="0" dirty="0" smtClean="0"/>
              <a:t>…</a:t>
            </a:r>
            <a:r>
              <a:rPr lang="en-US" baseline="0" dirty="0" err="1" smtClean="0"/>
              <a:t>xN</a:t>
            </a:r>
            <a:r>
              <a:rPr lang="en-US" baseline="0" dirty="0" smtClean="0"/>
              <a:t>, where the entry says x=1 is true then you get the probability that x=1 true.</a:t>
            </a:r>
          </a:p>
          <a:p>
            <a:r>
              <a:rPr lang="en-US" baseline="0" dirty="0" smtClean="0"/>
              <a:t>Events don’t have to be as simple as x1=true.  It could be x1=true and x2=false.  Or more combinations of variables </a:t>
            </a:r>
            <a:r>
              <a:rPr lang="en-US" baseline="0" dirty="0" err="1" smtClean="0"/>
              <a:t>coule</a:t>
            </a:r>
            <a:r>
              <a:rPr lang="en-US" baseline="0" dirty="0" smtClean="0"/>
              <a:t> be involved. </a:t>
            </a:r>
          </a:p>
          <a:p>
            <a:endParaRPr lang="en-US" baseline="0" dirty="0" smtClean="0"/>
          </a:p>
          <a:p>
            <a:r>
              <a:rPr lang="en-US" baseline="0" dirty="0" smtClean="0"/>
              <a:t>Look at all of the entries that are consistent with the event. </a:t>
            </a:r>
          </a:p>
          <a:p>
            <a:pPr lvl="1" eaLnBrk="1" hangingPunct="1">
              <a:lnSpc>
                <a:spcPct val="80000"/>
              </a:lnSpc>
            </a:pPr>
            <a:r>
              <a:rPr lang="en-US" sz="2000" dirty="0" smtClean="0"/>
              <a:t>Probability that it’s hot AND sunny?  0.4</a:t>
            </a:r>
          </a:p>
          <a:p>
            <a:pPr lvl="1" eaLnBrk="1" hangingPunct="1">
              <a:lnSpc>
                <a:spcPct val="80000"/>
              </a:lnSpc>
            </a:pPr>
            <a:r>
              <a:rPr lang="en-US" sz="2000" dirty="0" smtClean="0"/>
              <a:t>Probability that it’s hot? 0.5</a:t>
            </a:r>
          </a:p>
          <a:p>
            <a:pPr lvl="1" eaLnBrk="1" hangingPunct="1">
              <a:lnSpc>
                <a:spcPct val="80000"/>
              </a:lnSpc>
            </a:pPr>
            <a:r>
              <a:rPr lang="en-US" sz="2000" dirty="0" smtClean="0"/>
              <a:t>Probability that it’s hot OR sunny? </a:t>
            </a:r>
            <a:r>
              <a:rPr lang="en-US" sz="2000" dirty="0" smtClean="0"/>
              <a:t>0.8</a:t>
            </a:r>
            <a:endParaRPr lang="en-US" sz="200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a:t>
            </a:fld>
            <a:endParaRPr lang="en-US"/>
          </a:p>
        </p:txBody>
      </p:sp>
    </p:spTree>
    <p:extLst>
      <p:ext uri="{BB962C8B-B14F-4D97-AF65-F5344CB8AC3E}">
        <p14:creationId xmlns:p14="http://schemas.microsoft.com/office/powerpoint/2010/main" val="8233023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98</a:t>
            </a:fld>
            <a:endParaRPr lang="en-US"/>
          </a:p>
        </p:txBody>
      </p:sp>
      <p:sp>
        <p:nvSpPr>
          <p:cNvPr id="76803" name="Rectangle 2"/>
          <p:cNvSpPr>
            <a:spLocks noGrp="1" noRot="1" noChangeAspect="1" noChangeArrowheads="1"/>
          </p:cNvSpPr>
          <p:nvPr>
            <p:ph type="sldImg"/>
          </p:nvPr>
        </p:nvSpPr>
        <p:spPr>
          <a:xfrm>
            <a:off x="138113" y="768350"/>
            <a:ext cx="6823075" cy="3838575"/>
          </a:xfrm>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smtClean="0">
                <a:solidFill>
                  <a:schemeClr val="tx1"/>
                </a:solidFill>
                <a:effectLst/>
                <a:latin typeface="+mn-lt"/>
                <a:ea typeface="+mn-ea"/>
                <a:cs typeface="+mn-cs"/>
              </a:rPr>
              <a:t>knowl</a:t>
            </a:r>
            <a:r>
              <a:rPr lang="en-US" sz="1200" kern="1200" dirty="0" smtClean="0">
                <a:solidFill>
                  <a:schemeClr val="tx1"/>
                </a:solidFill>
                <a:effectLst/>
                <a:latin typeface="+mn-lt"/>
                <a:ea typeface="+mn-ea"/>
                <a:cs typeface="+mn-cs"/>
              </a:rPr>
              <a:t>- edge. These arguments led many linguists and computational linguists to ignore work in statistical modeling for decades. </a:t>
            </a:r>
            <a:endParaRPr lang="en-US" dirty="0" smtClean="0">
              <a:effectLst/>
            </a:endParaRPr>
          </a:p>
          <a:p>
            <a:pPr eaLnBrk="1" hangingPunct="1"/>
            <a:endParaRPr lang="en-US" dirty="0"/>
          </a:p>
        </p:txBody>
      </p:sp>
    </p:spTree>
    <p:extLst>
      <p:ext uri="{BB962C8B-B14F-4D97-AF65-F5344CB8AC3E}">
        <p14:creationId xmlns:p14="http://schemas.microsoft.com/office/powerpoint/2010/main" val="19202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99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334808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100</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699807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101</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4968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103</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820520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104</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56020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107</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456069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108</a:t>
            </a:fld>
            <a:endParaRPr lang="en-US"/>
          </a:p>
        </p:txBody>
      </p:sp>
      <p:sp>
        <p:nvSpPr>
          <p:cNvPr id="125955" name="Rectangle 2"/>
          <p:cNvSpPr>
            <a:spLocks noGrp="1" noRot="1" noChangeAspect="1" noChangeArrowheads="1"/>
          </p:cNvSpPr>
          <p:nvPr>
            <p:ph type="sldImg"/>
          </p:nvPr>
        </p:nvSpPr>
        <p:spPr>
          <a:xfrm>
            <a:off x="138113" y="768350"/>
            <a:ext cx="6823075" cy="3838575"/>
          </a:xfrm>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0519246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109</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77906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110</a:t>
            </a:fld>
            <a:endParaRPr lang="en-US"/>
          </a:p>
        </p:txBody>
      </p:sp>
      <p:sp>
        <p:nvSpPr>
          <p:cNvPr id="130051" name="Rectangle 2"/>
          <p:cNvSpPr>
            <a:spLocks noGrp="1" noRot="1" noChangeAspect="1" noChangeArrowheads="1"/>
          </p:cNvSpPr>
          <p:nvPr>
            <p:ph type="sldImg"/>
          </p:nvPr>
        </p:nvSpPr>
        <p:spPr>
          <a:xfrm>
            <a:off x="138113" y="768350"/>
            <a:ext cx="6823075" cy="3838575"/>
          </a:xfrm>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80411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Marginalize distribution</a:t>
            </a:r>
            <a:r>
              <a:rPr lang="en-US" baseline="0" dirty="0" smtClean="0"/>
              <a:t> means you build a new table for a subset of random variables.</a:t>
            </a:r>
          </a:p>
          <a:p>
            <a:endParaRPr lang="en-US" baseline="0" dirty="0" smtClean="0"/>
          </a:p>
          <a:p>
            <a:r>
              <a:rPr lang="en-US" baseline="0" dirty="0" smtClean="0"/>
              <a:t>This is the general equation.  You can apply it to any number of random variables.  If you had 3 random </a:t>
            </a:r>
            <a:r>
              <a:rPr lang="en-US" baseline="0" dirty="0" err="1" smtClean="0"/>
              <a:t>varaibles</a:t>
            </a:r>
            <a:r>
              <a:rPr lang="en-US" baseline="0" dirty="0" smtClean="0"/>
              <a:t>, you could compute the </a:t>
            </a:r>
            <a:r>
              <a:rPr lang="en-US" baseline="0" dirty="0" err="1" smtClean="0"/>
              <a:t>marginals</a:t>
            </a:r>
            <a:r>
              <a:rPr lang="en-US" baseline="0" dirty="0" smtClean="0"/>
              <a:t> for </a:t>
            </a:r>
          </a:p>
          <a:p>
            <a:r>
              <a:rPr lang="en-US" baseline="0" dirty="0" smtClean="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8</a:t>
            </a:fld>
            <a:endParaRPr lang="en-US"/>
          </a:p>
        </p:txBody>
      </p:sp>
    </p:spTree>
    <p:extLst>
      <p:ext uri="{BB962C8B-B14F-4D97-AF65-F5344CB8AC3E}">
        <p14:creationId xmlns:p14="http://schemas.microsoft.com/office/powerpoint/2010/main" val="141058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This is the most important concept.  Why because it</a:t>
            </a:r>
            <a:r>
              <a:rPr lang="en-US" baseline="0" dirty="0" smtClean="0"/>
              <a:t> tells us, if we measure something, what does it tell us about the things that we didn’t get to measure.  That’s what conditional probabilities come in.</a:t>
            </a:r>
            <a:endParaRPr lang="en-US" dirty="0" smtClean="0"/>
          </a:p>
          <a:p>
            <a:endParaRPr lang="en-US" dirty="0" smtClean="0"/>
          </a:p>
          <a:p>
            <a:r>
              <a:rPr lang="en-US" dirty="0" smtClean="0"/>
              <a:t>A conditional probability</a:t>
            </a:r>
            <a:r>
              <a:rPr lang="en-US" baseline="0" dirty="0" smtClean="0"/>
              <a:t> that random variable Capital A will take on value lowercase a, given that random variable Capital B takes on value lowercase b.  This is given by the probability of seeing both a and b, divided by the probability of seeing b.</a:t>
            </a:r>
          </a:p>
          <a:p>
            <a:endParaRPr lang="en-US" baseline="0" dirty="0" smtClean="0"/>
          </a:p>
          <a:p>
            <a:r>
              <a:rPr lang="en-US" baseline="0" dirty="0" smtClean="0"/>
              <a:t>[Explain the Venn diagram.]</a:t>
            </a:r>
          </a:p>
          <a:p>
            <a:r>
              <a:rPr lang="en-US" baseline="0" dirty="0" smtClean="0"/>
              <a:t>Write out the equation for P(</a:t>
            </a:r>
            <a:r>
              <a:rPr lang="en-US" baseline="0" dirty="0" err="1" smtClean="0"/>
              <a:t>sun|cold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9</a:t>
            </a:fld>
            <a:endParaRPr lang="en-US"/>
          </a:p>
        </p:txBody>
      </p:sp>
    </p:spTree>
    <p:extLst>
      <p:ext uri="{BB962C8B-B14F-4D97-AF65-F5344CB8AC3E}">
        <p14:creationId xmlns:p14="http://schemas.microsoft.com/office/powerpoint/2010/main" val="42525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Before</a:t>
            </a:r>
            <a:r>
              <a:rPr lang="en-US" baseline="0" dirty="0" smtClean="0"/>
              <a:t> we saw how to go from a joint distribution to a marginal distribution.  Now we’re going to see how to go from a joint distribution to a conditional. </a:t>
            </a:r>
          </a:p>
          <a:p>
            <a:endParaRPr lang="en-US" baseline="0" dirty="0" smtClean="0"/>
          </a:p>
          <a:p>
            <a:r>
              <a:rPr lang="en-US" baseline="0" dirty="0" smtClean="0"/>
              <a:t>A conditional distribution is a consequence of the joint distribution.  We do that just like we did on the previous slide).</a:t>
            </a:r>
          </a:p>
          <a:p>
            <a:endParaRPr lang="en-US" baseline="0" dirty="0" smtClean="0"/>
          </a:p>
          <a:p>
            <a:r>
              <a:rPr lang="en-US" baseline="0" dirty="0" smtClean="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10</a:t>
            </a:fld>
            <a:endParaRPr lang="en-US"/>
          </a:p>
        </p:txBody>
      </p:sp>
    </p:spTree>
    <p:extLst>
      <p:ext uri="{BB962C8B-B14F-4D97-AF65-F5344CB8AC3E}">
        <p14:creationId xmlns:p14="http://schemas.microsoft.com/office/powerpoint/2010/main" val="267657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5ADABA8-4680-42FF-B10E-AE1FC3D1E355}"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210310-2E6D-4EA4-A70B-C328C85CE24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CB455C-2F30-403D-8294-12A3DB8E9C4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8BB908-676B-418D-A0F9-ADA2F5DFB00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BDCFCB-D7C5-4C75-A1E1-65873653C07F}"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DC6CEC-5ACE-4C3E-B007-68E11368228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B49AE46-61FD-4518-BCFE-BA431E71537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DCFAF4E-C055-4FE6-A9E8-15AB39EB0F9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8F14710-EB38-4062-9830-60CCA75232E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1E0DB1-D860-4CA1-A6A1-6DFDDFDEC21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B9DFEB-451B-4D89-A1CD-CEA9DA588C4E}"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4E5CA303-B04A-41A5-A1FA-65C0783B1EAF}"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slideLayout" Target="../slideLayouts/slideLayout2.xml"/><Relationship Id="rId6" Type="http://schemas.openxmlformats.org/officeDocument/2006/relationships/notesSlide" Target="../notesSlides/notesSlide9.xml"/><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18.png"/><Relationship Id="rId10" Type="http://schemas.openxmlformats.org/officeDocument/2006/relationships/image" Target="../media/image34.png"/><Relationship Id="rId1" Type="http://schemas.openxmlformats.org/officeDocument/2006/relationships/tags" Target="../tags/tag34.xml"/><Relationship Id="rId2" Type="http://schemas.openxmlformats.org/officeDocument/2006/relationships/tags" Target="../tags/tag3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140.png"/><Relationship Id="rId5" Type="http://schemas.openxmlformats.org/officeDocument/2006/relationships/oleObject" Target="../embeddings/oleObject3.bin"/><Relationship Id="rId6" Type="http://schemas.openxmlformats.org/officeDocument/2006/relationships/image" Target="../media/image141.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4.bin"/><Relationship Id="rId5" Type="http://schemas.openxmlformats.org/officeDocument/2006/relationships/image" Target="../media/image142.emf"/><Relationship Id="rId6" Type="http://schemas.openxmlformats.org/officeDocument/2006/relationships/oleObject" Target="../embeddings/oleObject5.bin"/><Relationship Id="rId7" Type="http://schemas.openxmlformats.org/officeDocument/2006/relationships/image" Target="../media/image14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144.png"/><Relationship Id="rId5" Type="http://schemas.openxmlformats.org/officeDocument/2006/relationships/oleObject" Target="../embeddings/oleObject6.bin"/><Relationship Id="rId6" Type="http://schemas.openxmlformats.org/officeDocument/2006/relationships/image" Target="../media/image143.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7.bin"/><Relationship Id="rId5" Type="http://schemas.openxmlformats.org/officeDocument/2006/relationships/image" Target="../media/image14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4" Type="http://schemas.openxmlformats.org/officeDocument/2006/relationships/hyperlink" Target="https://kheafield.com/code/kenlm/" TargetMode="Externa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6.tiff"/><Relationship Id="rId4" Type="http://schemas.openxmlformats.org/officeDocument/2006/relationships/image" Target="../media/image147.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googleresearch.blogspot.com/2006/08/all-our-n-gram-are-belong-to-you.html" TargetMode="External"/></Relationships>
</file>

<file path=ppt/slides/_rels/slide12.xml.rels><?xml version="1.0" encoding="UTF-8" standalone="yes"?>
<Relationships xmlns="http://schemas.openxmlformats.org/package/2006/relationships"><Relationship Id="rId9" Type="http://schemas.openxmlformats.org/officeDocument/2006/relationships/tags" Target="../tags/tag46.xml"/><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emf"/><Relationship Id="rId10" Type="http://schemas.openxmlformats.org/officeDocument/2006/relationships/tags" Target="../tags/tag47.xml"/><Relationship Id="rId11" Type="http://schemas.openxmlformats.org/officeDocument/2006/relationships/slideLayout" Target="../slideLayouts/slideLayout2.xml"/><Relationship Id="rId12" Type="http://schemas.openxmlformats.org/officeDocument/2006/relationships/notesSlide" Target="../notesSlides/notesSlide11.xml"/><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s>
</file>

<file path=ppt/slides/_rels/slide13.xml.rels><?xml version="1.0" encoding="UTF-8" standalone="yes"?>
<Relationships xmlns="http://schemas.openxmlformats.org/package/2006/relationships"><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slideLayout" Target="../slideLayouts/slideLayout2.xml"/><Relationship Id="rId6" Type="http://schemas.openxmlformats.org/officeDocument/2006/relationships/notesSlide" Target="../notesSlides/notesSlide12.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png"/><Relationship Id="rId10" Type="http://schemas.openxmlformats.org/officeDocument/2006/relationships/image" Target="../media/image50.png"/><Relationship Id="rId1" Type="http://schemas.openxmlformats.org/officeDocument/2006/relationships/tags" Target="../tags/tag48.xml"/><Relationship Id="rId2" Type="http://schemas.openxmlformats.org/officeDocument/2006/relationships/tags" Target="../tags/tag4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tags" Target="../tags/tag52.xml"/><Relationship Id="rId2" Type="http://schemas.openxmlformats.org/officeDocument/2006/relationships/tags" Target="../tags/tag53.xml"/></Relationships>
</file>

<file path=ppt/slides/_rels/slide15.xml.rels><?xml version="1.0" encoding="UTF-8" standalone="yes"?>
<Relationships xmlns="http://schemas.openxmlformats.org/package/2006/relationships"><Relationship Id="rId3" Type="http://schemas.openxmlformats.org/officeDocument/2006/relationships/tags" Target="../tags/tag56.xml"/><Relationship Id="rId4" Type="http://schemas.openxmlformats.org/officeDocument/2006/relationships/slideLayout" Target="../slideLayouts/slideLayout2.xml"/><Relationship Id="rId5" Type="http://schemas.openxmlformats.org/officeDocument/2006/relationships/notesSlide" Target="../notesSlides/notesSlide14.xml"/><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hyperlink" Target="http://en.wikipedia.org/wiki/Image:Thomasbayes.jpg" TargetMode="External"/><Relationship Id="rId10" Type="http://schemas.openxmlformats.org/officeDocument/2006/relationships/image" Target="../media/image56.jpeg"/><Relationship Id="rId1" Type="http://schemas.openxmlformats.org/officeDocument/2006/relationships/tags" Target="../tags/tag54.xml"/><Relationship Id="rId2" Type="http://schemas.openxmlformats.org/officeDocument/2006/relationships/tags" Target="../tags/tag55.xml"/></Relationships>
</file>

<file path=ppt/slides/_rels/slide16.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slideLayout" Target="../slideLayouts/slideLayout2.xml"/><Relationship Id="rId5" Type="http://schemas.openxmlformats.org/officeDocument/2006/relationships/image" Target="../media/image6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3.emf"/><Relationship Id="rId1" Type="http://schemas.openxmlformats.org/officeDocument/2006/relationships/tags" Target="../tags/tag57.xml"/><Relationship Id="rId2" Type="http://schemas.openxmlformats.org/officeDocument/2006/relationships/tags" Target="../tags/tag58.xml"/></Relationships>
</file>

<file path=ppt/slides/_rels/slide18.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tags" Target="../tags/tag60.xml"/><Relationship Id="rId2" Type="http://schemas.openxmlformats.org/officeDocument/2006/relationships/tags" Target="../tags/tag61.xml"/><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tags" Target="../tags/tag64.xml"/><Relationship Id="rId6" Type="http://schemas.openxmlformats.org/officeDocument/2006/relationships/tags" Target="../tags/tag65.xml"/><Relationship Id="rId7" Type="http://schemas.openxmlformats.org/officeDocument/2006/relationships/slideLayout" Target="../slideLayouts/slideLayout2.xm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2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tags" Target="../tags/tag66.xml"/><Relationship Id="rId2" Type="http://schemas.openxmlformats.org/officeDocument/2006/relationships/tags" Target="../tags/tag67.xml"/><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tags" Target="../tags/tag70.xml"/><Relationship Id="rId6" Type="http://schemas.openxmlformats.org/officeDocument/2006/relationships/tags" Target="../tags/tag71.xml"/><Relationship Id="rId7" Type="http://schemas.openxmlformats.org/officeDocument/2006/relationships/slideLayout" Target="../slideLayouts/slideLayout2.xml"/><Relationship Id="rId8" Type="http://schemas.openxmlformats.org/officeDocument/2006/relationships/image" Target="../media/image76.png"/><Relationship Id="rId9" Type="http://schemas.openxmlformats.org/officeDocument/2006/relationships/image" Target="../media/image53.png"/><Relationship Id="rId10"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tags" Target="../tags/tag74.xml"/><Relationship Id="rId4" Type="http://schemas.openxmlformats.org/officeDocument/2006/relationships/slideLayout" Target="../slideLayouts/slideLayout2.xml"/><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tags" Target="../tags/tag72.xml"/><Relationship Id="rId2" Type="http://schemas.openxmlformats.org/officeDocument/2006/relationships/tags" Target="../tags/tag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slideLayout" Target="../slideLayouts/slideLayout2.xml"/><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tags" Target="../tags/tag75.xml"/><Relationship Id="rId2" Type="http://schemas.openxmlformats.org/officeDocument/2006/relationships/tags" Target="../tags/tag7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tags" Target="../tags/tag78.xml"/><Relationship Id="rId2" Type="http://schemas.openxmlformats.org/officeDocument/2006/relationships/tags" Target="../tags/tag7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emf"/><Relationship Id="rId8" Type="http://schemas.openxmlformats.org/officeDocument/2006/relationships/image" Target="../media/image94.emf"/><Relationship Id="rId1" Type="http://schemas.openxmlformats.org/officeDocument/2006/relationships/tags" Target="../tags/tag80.xml"/><Relationship Id="rId2" Type="http://schemas.openxmlformats.org/officeDocument/2006/relationships/tags" Target="../tags/tag81.xml"/></Relationships>
</file>

<file path=ppt/slides/_rels/slide33.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101.emf"/><Relationship Id="rId6"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103.emf"/><Relationship Id="rId5" Type="http://schemas.openxmlformats.org/officeDocument/2006/relationships/image" Target="../media/image104.emf"/><Relationship Id="rId6" Type="http://schemas.openxmlformats.org/officeDocument/2006/relationships/image" Target="../media/image105.emf"/><Relationship Id="rId7"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image" Target="../media/image9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tags" Target="../tags/tag82.xml"/><Relationship Id="rId2" Type="http://schemas.openxmlformats.org/officeDocument/2006/relationships/tags" Target="../tags/tag83.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emf"/><Relationship Id="rId6" Type="http://schemas.openxmlformats.org/officeDocument/2006/relationships/image" Target="../media/image114.emf"/><Relationship Id="rId7" Type="http://schemas.openxmlformats.org/officeDocument/2006/relationships/image" Target="../media/image115.emf"/><Relationship Id="rId1" Type="http://schemas.openxmlformats.org/officeDocument/2006/relationships/tags" Target="../tags/tag84.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tags" Target="../tags/tag10.xml"/><Relationship Id="rId10"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tags" Target="../tags/tag93.xml"/><Relationship Id="rId20" Type="http://schemas.openxmlformats.org/officeDocument/2006/relationships/image" Target="../media/image122.png"/><Relationship Id="rId21" Type="http://schemas.openxmlformats.org/officeDocument/2006/relationships/image" Target="../media/image123.png"/><Relationship Id="rId22" Type="http://schemas.openxmlformats.org/officeDocument/2006/relationships/image" Target="../media/image124.png"/><Relationship Id="rId23" Type="http://schemas.openxmlformats.org/officeDocument/2006/relationships/image" Target="../media/image125.png"/><Relationship Id="rId10" Type="http://schemas.openxmlformats.org/officeDocument/2006/relationships/tags" Target="../tags/tag94.xml"/><Relationship Id="rId11" Type="http://schemas.openxmlformats.org/officeDocument/2006/relationships/tags" Target="../tags/tag95.xml"/><Relationship Id="rId12" Type="http://schemas.openxmlformats.org/officeDocument/2006/relationships/tags" Target="../tags/tag96.xml"/><Relationship Id="rId13" Type="http://schemas.openxmlformats.org/officeDocument/2006/relationships/slideLayout" Target="../slideLayouts/slideLayout2.xml"/><Relationship Id="rId14" Type="http://schemas.openxmlformats.org/officeDocument/2006/relationships/image" Target="../media/image116.png"/><Relationship Id="rId15" Type="http://schemas.openxmlformats.org/officeDocument/2006/relationships/image" Target="../media/image117.png"/><Relationship Id="rId16" Type="http://schemas.openxmlformats.org/officeDocument/2006/relationships/image" Target="../media/image118.png"/><Relationship Id="rId17" Type="http://schemas.openxmlformats.org/officeDocument/2006/relationships/image" Target="../media/image119.png"/><Relationship Id="rId18" Type="http://schemas.openxmlformats.org/officeDocument/2006/relationships/image" Target="../media/image120.png"/><Relationship Id="rId19" Type="http://schemas.openxmlformats.org/officeDocument/2006/relationships/image" Target="../media/image121.png"/><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tags" Target="../tags/tag91.xml"/><Relationship Id="rId8" Type="http://schemas.openxmlformats.org/officeDocument/2006/relationships/tags" Target="../tags/tag9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2.mp4"/><Relationship Id="rId2" Type="http://schemas.openxmlformats.org/officeDocument/2006/relationships/video" Target="../media/media2.mp4"/></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3.mp4"/><Relationship Id="rId2" Type="http://schemas.openxmlformats.org/officeDocument/2006/relationships/video" Target="../media/media3.mp4"/></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emf"/><Relationship Id="rId3" Type="http://schemas.openxmlformats.org/officeDocument/2006/relationships/image" Target="../media/image128.emf"/></Relationships>
</file>

<file path=ppt/slides/_rels/slide45.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7" Type="http://schemas.openxmlformats.org/officeDocument/2006/relationships/image" Target="../media/image133.emf"/><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jpeg"/></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tags" Target="../tags/tag16.xml"/><Relationship Id="rId7" Type="http://schemas.openxmlformats.org/officeDocument/2006/relationships/slideLayout" Target="../slideLayouts/slideLayout2.xml"/><Relationship Id="rId8" Type="http://schemas.openxmlformats.org/officeDocument/2006/relationships/notesSlide" Target="../notesSlides/notesSlide4.xml"/><Relationship Id="rId9" Type="http://schemas.openxmlformats.org/officeDocument/2006/relationships/image" Target="../media/image13.png"/><Relationship Id="rId10"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tiff"/></Relationships>
</file>

<file path=ppt/slides/_rels/slide52.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png"/><Relationship Id="rId1" Type="http://schemas.openxmlformats.org/officeDocument/2006/relationships/tags" Target="../tags/tag97.xml"/><Relationship Id="rId2" Type="http://schemas.openxmlformats.org/officeDocument/2006/relationships/tags" Target="../tags/tag98.xml"/><Relationship Id="rId3" Type="http://schemas.openxmlformats.org/officeDocument/2006/relationships/tags" Target="../tags/tag99.xml"/><Relationship Id="rId4" Type="http://schemas.openxmlformats.org/officeDocument/2006/relationships/tags" Target="../tags/tag100.xml"/><Relationship Id="rId5" Type="http://schemas.openxmlformats.org/officeDocument/2006/relationships/tags" Target="../tags/tag101.xml"/><Relationship Id="rId6" Type="http://schemas.openxmlformats.org/officeDocument/2006/relationships/tags" Target="../tags/tag102.xml"/><Relationship Id="rId7" Type="http://schemas.openxmlformats.org/officeDocument/2006/relationships/tags" Target="../tags/tag103.xml"/><Relationship Id="rId8" Type="http://schemas.openxmlformats.org/officeDocument/2006/relationships/tags" Target="../tags/tag104.xml"/><Relationship Id="rId9" Type="http://schemas.openxmlformats.org/officeDocument/2006/relationships/tags" Target="../tags/tag105.xml"/><Relationship Id="rId10"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Layout" Target="../slideLayouts/slideLayout2.xml"/><Relationship Id="rId8" Type="http://schemas.openxmlformats.org/officeDocument/2006/relationships/notesSlide" Target="../notesSlides/notesSlide29.xml"/><Relationship Id="rId9" Type="http://schemas.openxmlformats.org/officeDocument/2006/relationships/image" Target="../media/image13.png"/><Relationship Id="rId10"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19.png"/><Relationship Id="rId6" Type="http://schemas.openxmlformats.org/officeDocument/2006/relationships/image" Target="../media/image18.png"/><Relationship Id="rId1" Type="http://schemas.openxmlformats.org/officeDocument/2006/relationships/tags" Target="../tags/tag112.xml"/><Relationship Id="rId2" Type="http://schemas.openxmlformats.org/officeDocument/2006/relationships/tags" Target="../tags/tag113.xml"/></Relationships>
</file>

<file path=ppt/slides/_rels/slide56.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21.png"/><Relationship Id="rId13" Type="http://schemas.openxmlformats.org/officeDocument/2006/relationships/image" Target="../media/image5.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tags" Target="../tags/tag114.xml"/><Relationship Id="rId2" Type="http://schemas.openxmlformats.org/officeDocument/2006/relationships/tags" Target="../tags/tag115.xml"/><Relationship Id="rId3" Type="http://schemas.openxmlformats.org/officeDocument/2006/relationships/tags" Target="../tags/tag116.xml"/><Relationship Id="rId4" Type="http://schemas.openxmlformats.org/officeDocument/2006/relationships/tags" Target="../tags/tag117.xml"/><Relationship Id="rId5" Type="http://schemas.openxmlformats.org/officeDocument/2006/relationships/tags" Target="../tags/tag118.xml"/><Relationship Id="rId6" Type="http://schemas.openxmlformats.org/officeDocument/2006/relationships/tags" Target="../tags/tag119.xml"/><Relationship Id="rId7" Type="http://schemas.openxmlformats.org/officeDocument/2006/relationships/slideLayout" Target="../slideLayouts/slideLayout2.xml"/><Relationship Id="rId8" Type="http://schemas.openxmlformats.org/officeDocument/2006/relationships/notesSlide" Target="../notesSlides/notesSlide32.xml"/><Relationship Id="rId9" Type="http://schemas.openxmlformats.org/officeDocument/2006/relationships/image" Target="../media/image18.png"/><Relationship Id="rId10" Type="http://schemas.openxmlformats.org/officeDocument/2006/relationships/image" Target="../media/image20.png"/></Relationships>
</file>

<file path=ppt/slides/_rels/slide57.xml.rels><?xml version="1.0" encoding="UTF-8" standalone="yes"?>
<Relationships xmlns="http://schemas.openxmlformats.org/package/2006/relationships"><Relationship Id="rId9" Type="http://schemas.openxmlformats.org/officeDocument/2006/relationships/tags" Target="../tags/tag128.xml"/><Relationship Id="rId20" Type="http://schemas.openxmlformats.org/officeDocument/2006/relationships/image" Target="../media/image31.png"/><Relationship Id="rId10" Type="http://schemas.openxmlformats.org/officeDocument/2006/relationships/slideLayout" Target="../slideLayouts/slideLayout2.xml"/><Relationship Id="rId11" Type="http://schemas.openxmlformats.org/officeDocument/2006/relationships/notesSlide" Target="../notesSlides/notesSlide33.xml"/><Relationship Id="rId12" Type="http://schemas.openxmlformats.org/officeDocument/2006/relationships/image" Target="../media/image24.png"/><Relationship Id="rId13" Type="http://schemas.openxmlformats.org/officeDocument/2006/relationships/image" Target="../media/image18.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tags" Target="../tags/tag120.xml"/><Relationship Id="rId2" Type="http://schemas.openxmlformats.org/officeDocument/2006/relationships/tags" Target="../tags/tag121.xml"/><Relationship Id="rId3" Type="http://schemas.openxmlformats.org/officeDocument/2006/relationships/tags" Target="../tags/tag122.xml"/><Relationship Id="rId4" Type="http://schemas.openxmlformats.org/officeDocument/2006/relationships/tags" Target="../tags/tag123.xml"/><Relationship Id="rId5" Type="http://schemas.openxmlformats.org/officeDocument/2006/relationships/tags" Target="../tags/tag124.xml"/><Relationship Id="rId6" Type="http://schemas.openxmlformats.org/officeDocument/2006/relationships/tags" Target="../tags/tag125.xml"/><Relationship Id="rId7" Type="http://schemas.openxmlformats.org/officeDocument/2006/relationships/tags" Target="../tags/tag126.xml"/><Relationship Id="rId8" Type="http://schemas.openxmlformats.org/officeDocument/2006/relationships/tags" Target="../tags/tag127.xml"/></Relationships>
</file>

<file path=ppt/slides/_rels/slide58.xml.rels><?xml version="1.0" encoding="UTF-8" standalone="yes"?>
<Relationships xmlns="http://schemas.openxmlformats.org/package/2006/relationships"><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slideLayout" Target="../slideLayouts/slideLayout2.xml"/><Relationship Id="rId6" Type="http://schemas.openxmlformats.org/officeDocument/2006/relationships/notesSlide" Target="../notesSlides/notesSlide34.xml"/><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18.png"/><Relationship Id="rId10" Type="http://schemas.openxmlformats.org/officeDocument/2006/relationships/image" Target="../media/image34.png"/><Relationship Id="rId1" Type="http://schemas.openxmlformats.org/officeDocument/2006/relationships/tags" Target="../tags/tag129.xml"/><Relationship Id="rId2" Type="http://schemas.openxmlformats.org/officeDocument/2006/relationships/tags" Target="../tags/tag1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9" Type="http://schemas.openxmlformats.org/officeDocument/2006/relationships/tags" Target="../tags/tag141.xml"/><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emf"/><Relationship Id="rId10" Type="http://schemas.openxmlformats.org/officeDocument/2006/relationships/tags" Target="../tags/tag142.xml"/><Relationship Id="rId11" Type="http://schemas.openxmlformats.org/officeDocument/2006/relationships/slideLayout" Target="../slideLayouts/slideLayout2.xml"/><Relationship Id="rId12" Type="http://schemas.openxmlformats.org/officeDocument/2006/relationships/notesSlide" Target="../notesSlides/notesSlide36.xml"/><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s>
</file>

<file path=ppt/slides/_rels/slide61.xml.rels><?xml version="1.0" encoding="UTF-8" standalone="yes"?>
<Relationships xmlns="http://schemas.openxmlformats.org/package/2006/relationships"><Relationship Id="rId3" Type="http://schemas.openxmlformats.org/officeDocument/2006/relationships/tags" Target="../tags/tag145.xml"/><Relationship Id="rId4" Type="http://schemas.openxmlformats.org/officeDocument/2006/relationships/tags" Target="../tags/tag146.xml"/><Relationship Id="rId5" Type="http://schemas.openxmlformats.org/officeDocument/2006/relationships/slideLayout" Target="../slideLayouts/slideLayout2.xml"/><Relationship Id="rId6" Type="http://schemas.openxmlformats.org/officeDocument/2006/relationships/notesSlide" Target="../notesSlides/notesSlide37.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png"/><Relationship Id="rId10" Type="http://schemas.openxmlformats.org/officeDocument/2006/relationships/image" Target="../media/image50.png"/><Relationship Id="rId1" Type="http://schemas.openxmlformats.org/officeDocument/2006/relationships/tags" Target="../tags/tag143.xml"/><Relationship Id="rId2" Type="http://schemas.openxmlformats.org/officeDocument/2006/relationships/tags" Target="../tags/tag14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8.xml"/><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tags" Target="../tags/tag147.xml"/><Relationship Id="rId2" Type="http://schemas.openxmlformats.org/officeDocument/2006/relationships/tags" Target="../tags/tag148.xml"/></Relationships>
</file>

<file path=ppt/slides/_rels/slide63.xml.rels><?xml version="1.0" encoding="UTF-8" standalone="yes"?>
<Relationships xmlns="http://schemas.openxmlformats.org/package/2006/relationships"><Relationship Id="rId3" Type="http://schemas.openxmlformats.org/officeDocument/2006/relationships/tags" Target="../tags/tag151.xml"/><Relationship Id="rId4" Type="http://schemas.openxmlformats.org/officeDocument/2006/relationships/slideLayout" Target="../slideLayouts/slideLayout2.xml"/><Relationship Id="rId5" Type="http://schemas.openxmlformats.org/officeDocument/2006/relationships/notesSlide" Target="../notesSlides/notesSlide39.xml"/><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hyperlink" Target="http://en.wikipedia.org/wiki/Image:Thomasbayes.jpg" TargetMode="External"/><Relationship Id="rId10" Type="http://schemas.openxmlformats.org/officeDocument/2006/relationships/image" Target="../media/image56.jpeg"/><Relationship Id="rId1" Type="http://schemas.openxmlformats.org/officeDocument/2006/relationships/tags" Target="../tags/tag149.xml"/><Relationship Id="rId2" Type="http://schemas.openxmlformats.org/officeDocument/2006/relationships/tags" Target="../tags/tag150.xml"/></Relationships>
</file>

<file path=ppt/slides/_rels/slide64.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3" Type="http://schemas.openxmlformats.org/officeDocument/2006/relationships/tags" Target="../tags/tag154.xml"/><Relationship Id="rId4" Type="http://schemas.openxmlformats.org/officeDocument/2006/relationships/slideLayout" Target="../slideLayouts/slideLayout2.xml"/><Relationship Id="rId5" Type="http://schemas.openxmlformats.org/officeDocument/2006/relationships/image" Target="../media/image6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3.emf"/><Relationship Id="rId1" Type="http://schemas.openxmlformats.org/officeDocument/2006/relationships/tags" Target="../tags/tag152.xml"/><Relationship Id="rId2" Type="http://schemas.openxmlformats.org/officeDocument/2006/relationships/tags" Target="../tags/tag153.xml"/></Relationships>
</file>

<file path=ppt/slides/_rels/slide66.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tags" Target="../tags/tag155.xml"/><Relationship Id="rId2" Type="http://schemas.openxmlformats.org/officeDocument/2006/relationships/tags" Target="../tags/tag156.xml"/><Relationship Id="rId3" Type="http://schemas.openxmlformats.org/officeDocument/2006/relationships/tags" Target="../tags/tag157.xml"/><Relationship Id="rId4" Type="http://schemas.openxmlformats.org/officeDocument/2006/relationships/tags" Target="../tags/tag158.xml"/><Relationship Id="rId5" Type="http://schemas.openxmlformats.org/officeDocument/2006/relationships/tags" Target="../tags/tag159.xml"/><Relationship Id="rId6" Type="http://schemas.openxmlformats.org/officeDocument/2006/relationships/tags" Target="../tags/tag160.xml"/><Relationship Id="rId7" Type="http://schemas.openxmlformats.org/officeDocument/2006/relationships/slideLayout" Target="../slideLayouts/slideLayout2.xm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9.png"/><Relationship Id="rId6" Type="http://schemas.openxmlformats.org/officeDocument/2006/relationships/image" Target="../media/image18.png"/><Relationship Id="rId1" Type="http://schemas.openxmlformats.org/officeDocument/2006/relationships/tags" Target="../tags/tag17.xml"/><Relationship Id="rId2" Type="http://schemas.openxmlformats.org/officeDocument/2006/relationships/tags" Target="../tags/tag18.xml"/></Relationships>
</file>

<file path=ppt/slides/_rels/slide70.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tags" Target="../tags/tag161.xml"/><Relationship Id="rId2" Type="http://schemas.openxmlformats.org/officeDocument/2006/relationships/tags" Target="../tags/tag162.xml"/><Relationship Id="rId3" Type="http://schemas.openxmlformats.org/officeDocument/2006/relationships/tags" Target="../tags/tag163.xml"/><Relationship Id="rId4" Type="http://schemas.openxmlformats.org/officeDocument/2006/relationships/tags" Target="../tags/tag164.xml"/><Relationship Id="rId5" Type="http://schemas.openxmlformats.org/officeDocument/2006/relationships/tags" Target="../tags/tag165.xml"/><Relationship Id="rId6" Type="http://schemas.openxmlformats.org/officeDocument/2006/relationships/tags" Target="../tags/tag166.xml"/><Relationship Id="rId7" Type="http://schemas.openxmlformats.org/officeDocument/2006/relationships/slideLayout" Target="../slideLayouts/slideLayout2.xml"/><Relationship Id="rId8" Type="http://schemas.openxmlformats.org/officeDocument/2006/relationships/image" Target="../media/image76.png"/><Relationship Id="rId9" Type="http://schemas.openxmlformats.org/officeDocument/2006/relationships/image" Target="../media/image53.png"/><Relationship Id="rId10"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tags" Target="../tags/tag169.xml"/><Relationship Id="rId4" Type="http://schemas.openxmlformats.org/officeDocument/2006/relationships/slideLayout" Target="../slideLayouts/slideLayout2.xml"/><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tags" Target="../tags/tag167.xml"/><Relationship Id="rId2" Type="http://schemas.openxmlformats.org/officeDocument/2006/relationships/tags" Target="../tags/tag1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tags" Target="../tags/tag172.xml"/><Relationship Id="rId4" Type="http://schemas.openxmlformats.org/officeDocument/2006/relationships/slideLayout" Target="../slideLayouts/slideLayout2.xml"/><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tags" Target="../tags/tag170.xml"/><Relationship Id="rId2" Type="http://schemas.openxmlformats.org/officeDocument/2006/relationships/tags" Target="../tags/tag1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5.xml"/><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tags" Target="../tags/tag173.xml"/><Relationship Id="rId2" Type="http://schemas.openxmlformats.org/officeDocument/2006/relationships/tags" Target="../tags/tag174.xml"/></Relationships>
</file>

<file path=ppt/slides/_rels/slide8.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21.png"/><Relationship Id="rId13" Type="http://schemas.openxmlformats.org/officeDocument/2006/relationships/image" Target="../media/image5.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tags" Target="../tags/tag19.xml"/><Relationship Id="rId2" Type="http://schemas.openxmlformats.org/officeDocument/2006/relationships/tags" Target="../tags/tag20.xml"/><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tags" Target="../tags/tag24.xml"/><Relationship Id="rId7" Type="http://schemas.openxmlformats.org/officeDocument/2006/relationships/slideLayout" Target="../slideLayouts/slideLayout2.xml"/><Relationship Id="rId8" Type="http://schemas.openxmlformats.org/officeDocument/2006/relationships/notesSlide" Target="../notesSlides/notesSlide7.xml"/><Relationship Id="rId9" Type="http://schemas.openxmlformats.org/officeDocument/2006/relationships/image" Target="../media/image18.png"/><Relationship Id="rId10"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6.xml"/><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emf"/><Relationship Id="rId8" Type="http://schemas.openxmlformats.org/officeDocument/2006/relationships/image" Target="../media/image94.emf"/><Relationship Id="rId1" Type="http://schemas.openxmlformats.org/officeDocument/2006/relationships/tags" Target="../tags/tag175.xml"/><Relationship Id="rId2" Type="http://schemas.openxmlformats.org/officeDocument/2006/relationships/tags" Target="../tags/tag176.xml"/></Relationships>
</file>

<file path=ppt/slides/_rels/slide81.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2.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101.emf"/><Relationship Id="rId6"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hyperlink" Target="https://www.youtube.com/watch?v=M8MJFrdfGe0"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xml.rels><?xml version="1.0" encoding="UTF-8" standalone="yes"?>
<Relationships xmlns="http://schemas.openxmlformats.org/package/2006/relationships"><Relationship Id="rId9" Type="http://schemas.openxmlformats.org/officeDocument/2006/relationships/tags" Target="../tags/tag33.xml"/><Relationship Id="rId20" Type="http://schemas.openxmlformats.org/officeDocument/2006/relationships/image" Target="../media/image31.png"/><Relationship Id="rId10" Type="http://schemas.openxmlformats.org/officeDocument/2006/relationships/slideLayout" Target="../slideLayouts/slideLayout2.xml"/><Relationship Id="rId11" Type="http://schemas.openxmlformats.org/officeDocument/2006/relationships/notesSlide" Target="../notesSlides/notesSlide8.xml"/><Relationship Id="rId12" Type="http://schemas.openxmlformats.org/officeDocument/2006/relationships/image" Target="../media/image24.png"/><Relationship Id="rId13" Type="http://schemas.openxmlformats.org/officeDocument/2006/relationships/image" Target="../media/image18.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bin"/><Relationship Id="rId5" Type="http://schemas.openxmlformats.org/officeDocument/2006/relationships/image" Target="../media/image13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138.jp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140.png"/><Relationship Id="rId5" Type="http://schemas.openxmlformats.org/officeDocument/2006/relationships/oleObject" Target="../embeddings/oleObject2.bin"/><Relationship Id="rId6" Type="http://schemas.openxmlformats.org/officeDocument/2006/relationships/image" Target="../media/image139.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lstStyle/>
          <a:p>
            <a:r>
              <a:rPr lang="en-US" dirty="0"/>
              <a:t/>
            </a:r>
            <a:br>
              <a:rPr lang="en-US" dirty="0"/>
            </a:br>
            <a:r>
              <a:rPr lang="en-US" dirty="0" smtClean="0"/>
              <a:t>Probabilities and Markov Models</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“Probabilistic Reasoning Over time” </a:t>
            </a:r>
            <a:r>
              <a:rPr lang="en-US" sz="2400" dirty="0">
                <a:solidFill>
                  <a:srgbClr val="FF0000"/>
                </a:solidFill>
              </a:rPr>
              <a:t>(</a:t>
            </a:r>
            <a:r>
              <a:rPr lang="en-US" sz="2400" dirty="0" smtClean="0">
                <a:solidFill>
                  <a:srgbClr val="FF0000"/>
                </a:solidFill>
              </a:rPr>
              <a:t>15.1-15.5</a:t>
            </a:r>
            <a:r>
              <a:rPr lang="en-US" sz="2400" dirty="0" smtClean="0">
                <a:solidFill>
                  <a:srgbClr val="FF0000"/>
                </a:solidFill>
              </a:rPr>
              <a:t>)</a:t>
            </a:r>
            <a:endParaRPr lang="en-US" sz="2400" dirty="0"/>
          </a:p>
        </p:txBody>
      </p:sp>
    </p:spTree>
    <p:extLst>
      <p:ext uri="{BB962C8B-B14F-4D97-AF65-F5344CB8AC3E}">
        <p14:creationId xmlns:p14="http://schemas.microsoft.com/office/powerpoint/2010/main" val="1797984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ea typeface="ＭＳ Ｐゴシック" pitchFamily="34" charset="-128"/>
              </a:rPr>
              <a:t>Review: Conditional </a:t>
            </a:r>
            <a:r>
              <a:rPr lang="en-US" dirty="0" smtClean="0">
                <a:ea typeface="ＭＳ Ｐゴシック" pitchFamily="34" charset="-128"/>
              </a:rPr>
              <a:t>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smtClean="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 name="Group 7"/>
          <p:cNvGraphicFramePr>
            <a:graphicFrameLocks noGrp="1"/>
          </p:cNvGraphicFramePr>
          <p:nvPr>
            <p:extLst>
              <p:ext uri="{D42A27DB-BD31-4B8C-83A1-F6EECF244321}">
                <p14:modId xmlns:p14="http://schemas.microsoft.com/office/powerpoint/2010/main" val="573361942"/>
              </p:ext>
            </p:extLst>
          </p:nvPr>
        </p:nvGraphicFramePr>
        <p:xfrm>
          <a:off x="8479064" y="355872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 name="Group 60"/>
          <p:cNvGraphicFramePr>
            <a:graphicFrameLocks noGrp="1"/>
          </p:cNvGraphicFramePr>
          <p:nvPr>
            <p:extLst>
              <p:ext uri="{D42A27DB-BD31-4B8C-83A1-F6EECF244321}">
                <p14:modId xmlns:p14="http://schemas.microsoft.com/office/powerpoint/2010/main" val="4168655355"/>
              </p:ext>
            </p:extLst>
          </p:nvPr>
        </p:nvGraphicFramePr>
        <p:xfrm>
          <a:off x="1708150" y="3384550"/>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9" name="Group 60"/>
          <p:cNvGraphicFramePr>
            <a:graphicFrameLocks noGrp="1"/>
          </p:cNvGraphicFramePr>
          <p:nvPr>
            <p:extLst>
              <p:ext uri="{D42A27DB-BD31-4B8C-83A1-F6EECF244321}">
                <p14:modId xmlns:p14="http://schemas.microsoft.com/office/powerpoint/2010/main" val="2917640011"/>
              </p:ext>
            </p:extLst>
          </p:nvPr>
        </p:nvGraphicFramePr>
        <p:xfrm>
          <a:off x="1712913" y="5241925"/>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99655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r>
              <a:rPr lang="en-US" sz="3200" dirty="0">
                <a:latin typeface="Calibri"/>
                <a:cs typeface="Calibri"/>
              </a:rPr>
              <a:t>Condition on the previous word:</a:t>
            </a:r>
          </a:p>
          <a:p>
            <a:pPr marL="457189" indent="-457189">
              <a:spcBef>
                <a:spcPct val="20000"/>
              </a:spcBef>
              <a:buClr>
                <a:schemeClr val="tx2"/>
              </a:buClr>
            </a:pPr>
            <a:endParaRPr lang="en-US" sz="3200" dirty="0">
              <a:latin typeface="Tahoma" charset="0"/>
            </a:endParaRPr>
          </a:p>
          <a:p>
            <a:pPr marL="457189" indent="-457189">
              <a:spcBef>
                <a:spcPct val="20000"/>
              </a:spcBef>
              <a:buClr>
                <a:schemeClr val="tx2"/>
              </a:buClr>
            </a:pPr>
            <a:endParaRPr lang="en-US" sz="3200" dirty="0">
              <a:latin typeface="Tahoma" charset="0"/>
            </a:endParaRPr>
          </a:p>
          <a:p>
            <a:pPr marL="1066773" lvl="1"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304800" y="3704035"/>
            <a:ext cx="11480800" cy="3046988"/>
          </a:xfrm>
          <a:prstGeom prst="rect">
            <a:avLst/>
          </a:prstGeom>
          <a:noFill/>
        </p:spPr>
        <p:txBody>
          <a:bodyPr wrap="square" rtlCol="0">
            <a:spAutoFit/>
          </a:bodyPr>
          <a:lstStyle/>
          <a:p>
            <a:r>
              <a:rPr lang="en-US" sz="2400" dirty="0" err="1">
                <a:latin typeface="Courier"/>
                <a:cs typeface="Courier"/>
              </a:rPr>
              <a:t>texaco</a:t>
            </a:r>
            <a:r>
              <a:rPr lang="en-US" sz="2400" dirty="0">
                <a:latin typeface="Courier"/>
                <a:cs typeface="Courier"/>
              </a:rPr>
              <a:t> rose one in this issue is pursuing growth in a boiler house said </a:t>
            </a:r>
            <a:r>
              <a:rPr lang="en-US" sz="2400" dirty="0" err="1">
                <a:latin typeface="Courier"/>
                <a:cs typeface="Courier"/>
              </a:rPr>
              <a:t>mr.</a:t>
            </a:r>
            <a:r>
              <a:rPr lang="en-US" sz="2400" dirty="0">
                <a:latin typeface="Courier"/>
                <a:cs typeface="Courier"/>
              </a:rPr>
              <a:t> </a:t>
            </a:r>
            <a:r>
              <a:rPr lang="en-US" sz="2400" dirty="0" err="1">
                <a:latin typeface="Courier"/>
                <a:cs typeface="Courier"/>
              </a:rPr>
              <a:t>gurria</a:t>
            </a:r>
            <a:r>
              <a:rPr lang="en-US" sz="2400" dirty="0">
                <a:latin typeface="Courier"/>
                <a:cs typeface="Courier"/>
              </a:rPr>
              <a:t> </a:t>
            </a:r>
            <a:r>
              <a:rPr lang="en-US" sz="2400" dirty="0" err="1">
                <a:latin typeface="Courier"/>
                <a:cs typeface="Courier"/>
              </a:rPr>
              <a:t>mexico</a:t>
            </a:r>
            <a:r>
              <a:rPr lang="en-US" sz="2400" dirty="0">
                <a:latin typeface="Courier"/>
                <a:cs typeface="Courier"/>
              </a:rPr>
              <a:t> 's motion control proposal </a:t>
            </a:r>
            <a:endParaRPr lang="en-US" sz="2400" dirty="0" smtClean="0">
              <a:latin typeface="Courier"/>
              <a:cs typeface="Courier"/>
            </a:endParaRPr>
          </a:p>
          <a:p>
            <a:endParaRPr lang="en-US" sz="2400" dirty="0">
              <a:latin typeface="Courier"/>
              <a:cs typeface="Courier"/>
            </a:endParaRPr>
          </a:p>
          <a:p>
            <a:r>
              <a:rPr lang="en-US" sz="2400" dirty="0" smtClean="0">
                <a:latin typeface="Courier"/>
                <a:cs typeface="Courier"/>
              </a:rPr>
              <a:t>without </a:t>
            </a:r>
            <a:r>
              <a:rPr lang="en-US" sz="2400" dirty="0">
                <a:latin typeface="Courier"/>
                <a:cs typeface="Courier"/>
              </a:rPr>
              <a:t>permission from five hundred fifty five </a:t>
            </a:r>
            <a:r>
              <a:rPr lang="en-US" sz="2400" dirty="0" smtClean="0">
                <a:latin typeface="Courier"/>
                <a:cs typeface="Courier"/>
              </a:rPr>
              <a:t>yen </a:t>
            </a:r>
          </a:p>
          <a:p>
            <a:endParaRPr lang="en-US" sz="2400" dirty="0">
              <a:latin typeface="Courier"/>
              <a:cs typeface="Courier"/>
            </a:endParaRPr>
          </a:p>
          <a:p>
            <a:r>
              <a:rPr lang="en-US" sz="2400" dirty="0">
                <a:latin typeface="Courier"/>
                <a:cs typeface="Courier"/>
              </a:rPr>
              <a:t>outside </a:t>
            </a:r>
            <a:r>
              <a:rPr lang="en-US" sz="2400" dirty="0" smtClean="0">
                <a:latin typeface="Courier"/>
                <a:cs typeface="Courier"/>
              </a:rPr>
              <a:t>new </a:t>
            </a:r>
            <a:r>
              <a:rPr lang="en-US" sz="2400" dirty="0">
                <a:latin typeface="Courier"/>
                <a:cs typeface="Courier"/>
              </a:rPr>
              <a:t>car parking lot of the agreement </a:t>
            </a:r>
            <a:r>
              <a:rPr lang="en-US" sz="2400" dirty="0" smtClean="0">
                <a:latin typeface="Courier"/>
                <a:cs typeface="Courier"/>
              </a:rPr>
              <a:t>reached</a:t>
            </a:r>
          </a:p>
          <a:p>
            <a:endParaRPr lang="en-US" sz="2400" dirty="0">
              <a:latin typeface="Courier"/>
              <a:cs typeface="Courier"/>
            </a:endParaRPr>
          </a:p>
          <a:p>
            <a:r>
              <a:rPr lang="en-US" sz="2400" dirty="0" smtClean="0">
                <a:latin typeface="Courier"/>
                <a:cs typeface="Courier"/>
              </a:rPr>
              <a:t>this </a:t>
            </a:r>
            <a:r>
              <a:rPr lang="en-US" sz="2400" dirty="0">
                <a:latin typeface="Courier"/>
                <a:cs typeface="Courier"/>
              </a:rPr>
              <a:t>would be a record </a:t>
            </a:r>
            <a:r>
              <a:rPr lang="en-US" sz="2400" dirty="0" err="1">
                <a:latin typeface="Courier"/>
                <a:cs typeface="Courier"/>
              </a:rPr>
              <a:t>november</a:t>
            </a:r>
            <a:endParaRPr lang="en-US" sz="2400" dirty="0">
              <a:latin typeface="Courier"/>
              <a:cs typeface="Courier"/>
            </a:endParaRPr>
          </a:p>
        </p:txBody>
      </p:sp>
      <p:graphicFrame>
        <p:nvGraphicFramePr>
          <p:cNvPr id="6" name="Object 3"/>
          <p:cNvGraphicFramePr>
            <a:graphicFrameLocks noChangeAspect="1"/>
          </p:cNvGraphicFramePr>
          <p:nvPr>
            <p:extLst/>
          </p:nvPr>
        </p:nvGraphicFramePr>
        <p:xfrm>
          <a:off x="1016001" y="2514601"/>
          <a:ext cx="8993716" cy="795391"/>
        </p:xfrm>
        <a:graphic>
          <a:graphicData uri="http://schemas.openxmlformats.org/presentationml/2006/ole">
            <mc:AlternateContent xmlns:mc="http://schemas.openxmlformats.org/markup-compatibility/2006">
              <mc:Choice xmlns:v="urn:schemas-microsoft-com:vml" Requires="v">
                <p:oleObj spid="_x0000_s19468" name="Equation" r:id="rId5" imgW="2019300" imgH="177800" progId="Equation.3">
                  <p:embed/>
                </p:oleObj>
              </mc:Choice>
              <mc:Fallback>
                <p:oleObj name="Equation" r:id="rId5" imgW="2019300" imgH="177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2514601"/>
                        <a:ext cx="8993716" cy="795391"/>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70592012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smtClean="0"/>
              <a:t>N-gram models</a:t>
            </a:r>
            <a:endParaRPr lang="en-US" dirty="0"/>
          </a:p>
        </p:txBody>
      </p:sp>
      <p:sp>
        <p:nvSpPr>
          <p:cNvPr id="2" name="Content Placeholder 1"/>
          <p:cNvSpPr>
            <a:spLocks noGrp="1"/>
          </p:cNvSpPr>
          <p:nvPr>
            <p:ph idx="1"/>
          </p:nvPr>
        </p:nvSpPr>
        <p:spPr>
          <a:xfrm>
            <a:off x="406400" y="1803400"/>
            <a:ext cx="11379200" cy="4876800"/>
          </a:xfrm>
        </p:spPr>
        <p:txBody>
          <a:bodyPr/>
          <a:lstStyle/>
          <a:p>
            <a:r>
              <a:rPr lang="en-US" sz="3733" dirty="0"/>
              <a:t>We can extend to trigrams, 4-grams, 5-grams</a:t>
            </a:r>
          </a:p>
          <a:p>
            <a:r>
              <a:rPr lang="en-US" sz="3733" dirty="0"/>
              <a:t>In general this is an insufficient model of language</a:t>
            </a:r>
          </a:p>
          <a:p>
            <a:pPr lvl="1"/>
            <a:r>
              <a:rPr lang="en-US" sz="3200" dirty="0"/>
              <a:t>because language has </a:t>
            </a:r>
            <a:r>
              <a:rPr lang="en-US" sz="3200" b="1" dirty="0">
                <a:solidFill>
                  <a:srgbClr val="008000"/>
                </a:solidFill>
              </a:rPr>
              <a:t>long-distance dependencies</a:t>
            </a:r>
            <a:r>
              <a:rPr lang="en-US" sz="3200" dirty="0"/>
              <a:t>:</a:t>
            </a:r>
          </a:p>
          <a:p>
            <a:pPr marL="609585" lvl="1" indent="0">
              <a:buNone/>
            </a:pPr>
            <a:endParaRPr lang="en-US" sz="1067" dirty="0"/>
          </a:p>
          <a:p>
            <a:pPr marL="609585" lvl="1" indent="0">
              <a:buNone/>
            </a:pPr>
            <a:r>
              <a:rPr lang="en-US" sz="3200" dirty="0"/>
              <a:t>“</a:t>
            </a:r>
            <a:r>
              <a:rPr lang="en-US" sz="3200"/>
              <a:t>The computer(s) </a:t>
            </a:r>
            <a:r>
              <a:rPr lang="en-US" sz="3200" dirty="0"/>
              <a:t>which I had just put into the machine room on the fifth </a:t>
            </a:r>
            <a:r>
              <a:rPr lang="en-US" sz="3200"/>
              <a:t>floor is (are) crashing.”</a:t>
            </a:r>
            <a:endParaRPr lang="en-US" sz="3200" dirty="0"/>
          </a:p>
          <a:p>
            <a:pPr lvl="1"/>
            <a:endParaRPr lang="en-US" sz="1067" dirty="0"/>
          </a:p>
          <a:p>
            <a:r>
              <a:rPr lang="en-US" sz="3733" dirty="0"/>
              <a:t>But we can often get away with N-gram models</a:t>
            </a:r>
          </a:p>
        </p:txBody>
      </p:sp>
    </p:spTree>
    <p:extLst>
      <p:ext uri="{BB962C8B-B14F-4D97-AF65-F5344CB8AC3E}">
        <p14:creationId xmlns:p14="http://schemas.microsoft.com/office/powerpoint/2010/main" val="86055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Text Placeholder 2"/>
          <p:cNvSpPr>
            <a:spLocks noGrp="1"/>
          </p:cNvSpPr>
          <p:nvPr>
            <p:ph type="body" idx="1"/>
          </p:nvPr>
        </p:nvSpPr>
        <p:spPr/>
        <p:txBody>
          <a:bodyPr/>
          <a:lstStyle/>
          <a:p>
            <a:r>
              <a:rPr lang="en-US" dirty="0">
                <a:solidFill>
                  <a:srgbClr val="A50021"/>
                </a:solidFill>
                <a:latin typeface="Calibri" charset="0"/>
              </a:rPr>
              <a:t>Estimating N-gram Probabilities</a:t>
            </a:r>
            <a:endParaRPr lang="en-US" dirty="0">
              <a:latin typeface="Calibri" charset="0"/>
            </a:endParaRPr>
          </a:p>
          <a:p>
            <a:endParaRPr lang="en-US" dirty="0"/>
          </a:p>
        </p:txBody>
      </p:sp>
    </p:spTree>
    <p:extLst>
      <p:ext uri="{BB962C8B-B14F-4D97-AF65-F5344CB8AC3E}">
        <p14:creationId xmlns:p14="http://schemas.microsoft.com/office/powerpoint/2010/main" val="9022225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extLst/>
          </p:nvPr>
        </p:nvGraphicFramePr>
        <p:xfrm>
          <a:off x="2336800" y="2648444"/>
          <a:ext cx="7213600" cy="1671672"/>
        </p:xfrm>
        <a:graphic>
          <a:graphicData uri="http://schemas.openxmlformats.org/presentationml/2006/ole">
            <mc:AlternateContent xmlns:mc="http://schemas.openxmlformats.org/markup-compatibility/2006">
              <mc:Choice xmlns:v="urn:schemas-microsoft-com:vml" Requires="v">
                <p:oleObj spid="_x0000_s20503" name="Equation" r:id="rId4" imgW="1752600" imgH="406400" progId="Equation.3">
                  <p:embed/>
                </p:oleObj>
              </mc:Choice>
              <mc:Fallback>
                <p:oleObj name="Equation" r:id="rId4" imgW="1752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2648444"/>
                        <a:ext cx="7213600" cy="167167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nvPr>
        </p:nvGraphicFramePr>
        <p:xfrm>
          <a:off x="2813285" y="5086844"/>
          <a:ext cx="6117088" cy="1671672"/>
        </p:xfrm>
        <a:graphic>
          <a:graphicData uri="http://schemas.openxmlformats.org/presentationml/2006/ole">
            <mc:AlternateContent xmlns:mc="http://schemas.openxmlformats.org/markup-compatibility/2006">
              <mc:Choice xmlns:v="urn:schemas-microsoft-com:vml" Requires="v">
                <p:oleObj spid="_x0000_s20504" name="Equation" r:id="rId6" imgW="1485900" imgH="406400" progId="Equation.3">
                  <p:embed/>
                </p:oleObj>
              </mc:Choice>
              <mc:Fallback>
                <p:oleObj name="Equation" r:id="rId6" imgW="14859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285" y="5086844"/>
                        <a:ext cx="6117088" cy="16716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745774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28800" y="274637"/>
            <a:ext cx="9855200" cy="919163"/>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5181600" y="1803400"/>
            <a:ext cx="7213600" cy="2032000"/>
          </a:xfrm>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304800" y="4394376"/>
            <a:ext cx="11684000" cy="1269824"/>
          </a:xfrm>
          <a:prstGeom prst="rect">
            <a:avLst/>
          </a:prstGeom>
          <a:noFill/>
          <a:ln w="9525">
            <a:noFill/>
            <a:miter lim="800000"/>
            <a:headEnd/>
            <a:tailEnd/>
          </a:ln>
        </p:spPr>
      </p:pic>
      <p:graphicFrame>
        <p:nvGraphicFramePr>
          <p:cNvPr id="8" name="Object 4"/>
          <p:cNvGraphicFramePr>
            <a:graphicFrameLocks noChangeAspect="1"/>
          </p:cNvGraphicFramePr>
          <p:nvPr>
            <p:extLst/>
          </p:nvPr>
        </p:nvGraphicFramePr>
        <p:xfrm>
          <a:off x="203200" y="2071593"/>
          <a:ext cx="4572000" cy="1249431"/>
        </p:xfrm>
        <a:graphic>
          <a:graphicData uri="http://schemas.openxmlformats.org/presentationml/2006/ole">
            <mc:AlternateContent xmlns:mc="http://schemas.openxmlformats.org/markup-compatibility/2006">
              <mc:Choice xmlns:v="urn:schemas-microsoft-com:vml" Requires="v">
                <p:oleObj spid="_x0000_s21516" name="Equation" r:id="rId5" imgW="1485900" imgH="406400" progId="Equation.3">
                  <p:embed/>
                </p:oleObj>
              </mc:Choice>
              <mc:Fallback>
                <p:oleObj name="Equation" r:id="rId5" imgW="14859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71593"/>
                        <a:ext cx="4572000" cy="12494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731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Zeros</a:t>
            </a:r>
          </a:p>
          <a:p>
            <a:endParaRPr lang="en-US" dirty="0"/>
          </a:p>
          <a:p>
            <a:endParaRPr lang="en-US" dirty="0" smtClean="0"/>
          </a:p>
          <a:p>
            <a:endParaRPr lang="en-US" dirty="0"/>
          </a:p>
          <a:p>
            <a:endParaRPr lang="en-US" dirty="0" smtClean="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a:t>
            </a:r>
            <a:r>
              <a:rPr lang="en-US" dirty="0" smtClean="0">
                <a:solidFill>
                  <a:srgbClr val="404040"/>
                </a:solidFill>
                <a:latin typeface="Calibri" charset="0"/>
              </a:rPr>
              <a:t>0</a:t>
            </a:r>
          </a:p>
          <a:p>
            <a:r>
              <a:rPr lang="en-US" dirty="0" smtClean="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nvPr>
        </p:nvGraphicFramePr>
        <p:xfrm>
          <a:off x="1007301" y="2370507"/>
          <a:ext cx="10515600" cy="190500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Train</a:t>
                      </a:r>
                      <a:endParaRPr lang="en-US" dirty="0"/>
                    </a:p>
                  </a:txBody>
                  <a:tcPr/>
                </a:tc>
                <a:tc>
                  <a:txBody>
                    <a:bodyPr/>
                    <a:lstStyle/>
                    <a:p>
                      <a:r>
                        <a:rPr lang="en-US" dirty="0" smtClean="0"/>
                        <a:t>Test</a:t>
                      </a:r>
                      <a:endParaRPr lang="en-US" dirty="0"/>
                    </a:p>
                  </a:txBody>
                  <a:tcPr/>
                </a:tc>
              </a:tr>
              <a:tr h="370840">
                <a:tc>
                  <a:txBody>
                    <a:bodyPr/>
                    <a:lstStyle/>
                    <a:p>
                      <a:r>
                        <a:rPr lang="en-US" dirty="0" smtClean="0"/>
                        <a:t>denied the allegations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memo</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reports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claims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requests</a:t>
                      </a: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1762899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Out of vocabulary items (OOV)</a:t>
            </a:r>
          </a:p>
          <a:p>
            <a:r>
              <a:rPr lang="en-US" dirty="0" smtClean="0"/>
              <a:t>&lt;</a:t>
            </a:r>
            <a:r>
              <a:rPr lang="en-US" dirty="0" err="1" smtClean="0"/>
              <a:t>unk</a:t>
            </a:r>
            <a:r>
              <a:rPr lang="en-US" dirty="0" smtClean="0"/>
              <a:t>&gt; to deal with OOVs</a:t>
            </a:r>
          </a:p>
          <a:p>
            <a:r>
              <a:rPr lang="en-US" dirty="0" smtClean="0"/>
              <a:t>Fixed lexicon L of size V</a:t>
            </a:r>
          </a:p>
          <a:p>
            <a:r>
              <a:rPr lang="en-US" dirty="0" smtClean="0"/>
              <a:t>Normalize training data by replacing any word not in L with &lt;</a:t>
            </a:r>
            <a:r>
              <a:rPr lang="en-US" dirty="0" err="1" smtClean="0"/>
              <a:t>unk</a:t>
            </a:r>
            <a:r>
              <a:rPr lang="en-US" dirty="0" smtClean="0"/>
              <a:t>&gt;</a:t>
            </a:r>
          </a:p>
          <a:p>
            <a:endParaRPr lang="en-US" dirty="0"/>
          </a:p>
          <a:p>
            <a:r>
              <a:rPr lang="en-US" dirty="0" smtClean="0"/>
              <a:t>Avoid zeros with smoothing</a:t>
            </a:r>
          </a:p>
          <a:p>
            <a:endParaRPr lang="en-US" dirty="0" smtClean="0"/>
          </a:p>
        </p:txBody>
      </p:sp>
    </p:spTree>
    <p:extLst>
      <p:ext uri="{BB962C8B-B14F-4D97-AF65-F5344CB8AC3E}">
        <p14:creationId xmlns:p14="http://schemas.microsoft.com/office/powerpoint/2010/main" val="9096185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4267" dirty="0">
                <a:latin typeface="Calibri" charset="0"/>
              </a:rPr>
              <a:t>We do everything in log space</a:t>
            </a:r>
          </a:p>
          <a:p>
            <a:pPr lvl="1" eaLnBrk="1" hangingPunct="1"/>
            <a:r>
              <a:rPr lang="en-US" sz="4267" dirty="0">
                <a:latin typeface="Calibri" charset="0"/>
              </a:rPr>
              <a:t>Avoid underflow</a:t>
            </a:r>
          </a:p>
          <a:p>
            <a:pPr lvl="1" eaLnBrk="1" hangingPunct="1"/>
            <a:r>
              <a:rPr lang="en-US" sz="4267" dirty="0">
                <a:latin typeface="Calibri" charset="0"/>
              </a:rPr>
              <a:t>(also adding is faster than multiplying)</a:t>
            </a:r>
          </a:p>
        </p:txBody>
      </p:sp>
      <p:graphicFrame>
        <p:nvGraphicFramePr>
          <p:cNvPr id="2" name="Object 1"/>
          <p:cNvGraphicFramePr>
            <a:graphicFrameLocks noChangeAspect="1"/>
          </p:cNvGraphicFramePr>
          <p:nvPr>
            <p:extLst/>
          </p:nvPr>
        </p:nvGraphicFramePr>
        <p:xfrm>
          <a:off x="406401" y="5056290"/>
          <a:ext cx="11480800" cy="756076"/>
        </p:xfrm>
        <a:graphic>
          <a:graphicData uri="http://schemas.openxmlformats.org/presentationml/2006/ole">
            <mc:AlternateContent xmlns:mc="http://schemas.openxmlformats.org/markup-compatibility/2006">
              <mc:Choice xmlns:v="urn:schemas-microsoft-com:vml" Requires="v">
                <p:oleObj spid="_x0000_s22540" name="Equation" r:id="rId4" imgW="3276600" imgH="215900" progId="Equation.3">
                  <p:embed/>
                </p:oleObj>
              </mc:Choice>
              <mc:Fallback>
                <p:oleObj name="Equation" r:id="rId4" imgW="3276600" imgH="215900" progId="Equation.3">
                  <p:embed/>
                  <p:pic>
                    <p:nvPicPr>
                      <p:cNvPr id="0" name=""/>
                      <p:cNvPicPr/>
                      <p:nvPr/>
                    </p:nvPicPr>
                    <p:blipFill>
                      <a:blip r:embed="rId5"/>
                      <a:stretch>
                        <a:fillRect/>
                      </a:stretch>
                    </p:blipFill>
                    <p:spPr>
                      <a:xfrm>
                        <a:off x="406401" y="5056290"/>
                        <a:ext cx="11480800" cy="756076"/>
                      </a:xfrm>
                      <a:prstGeom prst="rect">
                        <a:avLst/>
                      </a:prstGeom>
                    </p:spPr>
                  </p:pic>
                </p:oleObj>
              </mc:Fallback>
            </mc:AlternateContent>
          </a:graphicData>
        </a:graphic>
      </p:graphicFrame>
    </p:spTree>
    <p:extLst>
      <p:ext uri="{BB962C8B-B14F-4D97-AF65-F5344CB8AC3E}">
        <p14:creationId xmlns:p14="http://schemas.microsoft.com/office/powerpoint/2010/main" val="20440740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4267" dirty="0">
                <a:latin typeface="Calibri" charset="0"/>
              </a:rPr>
              <a:t>SRILM</a:t>
            </a:r>
          </a:p>
          <a:p>
            <a:pPr lvl="1" eaLnBrk="1" hangingPunct="1"/>
            <a:r>
              <a:rPr lang="en-US" sz="4267" dirty="0">
                <a:latin typeface="Calibri" charset="0"/>
                <a:hlinkClick r:id="rId3"/>
              </a:rPr>
              <a:t>http://www.speech.sri.com/projects/srilm/</a:t>
            </a:r>
            <a:endParaRPr lang="en-US" sz="4267" dirty="0">
              <a:latin typeface="Calibri" charset="0"/>
            </a:endParaRPr>
          </a:p>
          <a:p>
            <a:r>
              <a:rPr lang="en-US" sz="4800" dirty="0" err="1">
                <a:latin typeface="Calibri" charset="0"/>
              </a:rPr>
              <a:t>KenLM</a:t>
            </a:r>
            <a:endParaRPr lang="en-US" sz="4800" dirty="0">
              <a:latin typeface="Calibri" charset="0"/>
            </a:endParaRPr>
          </a:p>
          <a:p>
            <a:pPr lvl="1" eaLnBrk="1" hangingPunct="1"/>
            <a:r>
              <a:rPr lang="en-US" sz="4267" dirty="0">
                <a:latin typeface="Calibri" charset="0"/>
                <a:hlinkClick r:id="rId4"/>
              </a:rPr>
              <a:t>https://kheafield.com/code/kenlm/</a:t>
            </a:r>
            <a:endParaRPr lang="en-US" sz="4267" dirty="0">
              <a:latin typeface="Calibri" charset="0"/>
            </a:endParaRPr>
          </a:p>
        </p:txBody>
      </p:sp>
    </p:spTree>
    <p:extLst>
      <p:ext uri="{BB962C8B-B14F-4D97-AF65-F5344CB8AC3E}">
        <p14:creationId xmlns:p14="http://schemas.microsoft.com/office/powerpoint/2010/main" val="420999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28800" y="177800"/>
            <a:ext cx="9956800" cy="990600"/>
          </a:xfrm>
        </p:spPr>
        <p:txBody>
          <a:bodyPr/>
          <a:lstStyle/>
          <a:p>
            <a:pPr eaLnBrk="1" hangingPunct="1"/>
            <a:r>
              <a:rPr lang="en-US" dirty="0"/>
              <a:t>Google N-Gram </a:t>
            </a:r>
            <a:r>
              <a:rPr lang="en-US" dirty="0" smtClean="0"/>
              <a:t>Release, August 2006</a:t>
            </a:r>
            <a:endParaRPr lang="en-US" dirty="0"/>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401"/>
            <a:ext cx="12192000" cy="185583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67240"/>
            <a:ext cx="12192000" cy="1101760"/>
          </a:xfrm>
          <a:prstGeom prst="rect">
            <a:avLst/>
          </a:prstGeom>
        </p:spPr>
      </p:pic>
      <p:sp>
        <p:nvSpPr>
          <p:cNvPr id="4" name="TextBox 3"/>
          <p:cNvSpPr txBox="1"/>
          <p:nvPr/>
        </p:nvSpPr>
        <p:spPr>
          <a:xfrm>
            <a:off x="1396613" y="397995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712821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Review: Probabilistic </a:t>
            </a:r>
            <a:r>
              <a:rPr lang="en-US" dirty="0" smtClean="0"/>
              <a:t>Inference</a:t>
            </a:r>
          </a:p>
        </p:txBody>
      </p:sp>
      <p:sp>
        <p:nvSpPr>
          <p:cNvPr id="16387" name="Rectangle 3"/>
          <p:cNvSpPr>
            <a:spLocks noGrp="1" noChangeArrowheads="1"/>
          </p:cNvSpPr>
          <p:nvPr>
            <p:ph idx="1"/>
          </p:nvPr>
        </p:nvSpPr>
        <p:spPr>
          <a:xfrm>
            <a:off x="379413" y="1407089"/>
            <a:ext cx="6854237" cy="4773049"/>
          </a:xfrm>
        </p:spPr>
        <p:txBody>
          <a:bodyPr/>
          <a:lstStyle/>
          <a:p>
            <a:pPr eaLnBrk="1" hangingPunct="1"/>
            <a:r>
              <a:rPr lang="en-US" sz="2400" dirty="0" smtClean="0"/>
              <a:t>Probabilistic inference: compute a desired probability from other known probabilities (e.g. conditional from joint)</a:t>
            </a:r>
          </a:p>
          <a:p>
            <a:pPr eaLnBrk="1" hangingPunct="1"/>
            <a:endParaRPr lang="en-US" sz="2400" dirty="0" smtClean="0"/>
          </a:p>
          <a:p>
            <a:pPr eaLnBrk="1" hangingPunct="1"/>
            <a:r>
              <a:rPr lang="en-US" sz="2400" dirty="0" smtClean="0"/>
              <a:t>We generally compute conditional probabilities </a:t>
            </a:r>
          </a:p>
          <a:p>
            <a:pPr lvl="1" eaLnBrk="1" hangingPunct="1"/>
            <a:r>
              <a:rPr lang="en-US" sz="2000" dirty="0" smtClean="0"/>
              <a:t>P(on time | no reported accidents) = 0.90</a:t>
            </a:r>
          </a:p>
          <a:p>
            <a:pPr lvl="1" eaLnBrk="1" hangingPunct="1"/>
            <a:r>
              <a:rPr lang="en-US" sz="2000" dirty="0" smtClean="0"/>
              <a:t>These represent the agent’s </a:t>
            </a:r>
            <a:r>
              <a:rPr lang="en-US" sz="2000" i="1" dirty="0" smtClean="0"/>
              <a:t>beliefs</a:t>
            </a:r>
            <a:r>
              <a:rPr lang="en-US" sz="2000" dirty="0" smtClean="0"/>
              <a:t> given the evidence</a:t>
            </a:r>
            <a:endParaRPr lang="en-US" sz="2000" i="1" dirty="0" smtClean="0"/>
          </a:p>
          <a:p>
            <a:pPr eaLnBrk="1" hangingPunct="1"/>
            <a:endParaRPr lang="en-US" sz="2400" dirty="0" smtClean="0"/>
          </a:p>
          <a:p>
            <a:pPr eaLnBrk="1" hangingPunct="1"/>
            <a:r>
              <a:rPr lang="en-US" sz="2400" dirty="0" smtClean="0"/>
              <a:t>Probabilities change with new evidence:</a:t>
            </a:r>
          </a:p>
          <a:p>
            <a:pPr lvl="1" eaLnBrk="1" hangingPunct="1"/>
            <a:r>
              <a:rPr lang="en-US" sz="2000" dirty="0" smtClean="0"/>
              <a:t>P(on time | no accidents, 5 a.m.) = 0.95</a:t>
            </a:r>
          </a:p>
          <a:p>
            <a:pPr lvl="1" eaLnBrk="1" hangingPunct="1"/>
            <a:r>
              <a:rPr lang="en-US" sz="2000" dirty="0" smtClean="0"/>
              <a:t>P(on time | no accidents, 5 a.m., raining) = 0.80</a:t>
            </a:r>
          </a:p>
          <a:p>
            <a:pPr lvl="1" eaLnBrk="1" hangingPunct="1"/>
            <a:r>
              <a:rPr lang="en-US" sz="2000" dirty="0" smtClean="0"/>
              <a:t>Observing new evidence causes </a:t>
            </a:r>
            <a:r>
              <a:rPr lang="en-US" sz="2000" i="1" dirty="0" smtClean="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a:bodyPr>
          <a:lstStyle/>
          <a:p>
            <a:pPr eaLnBrk="1" hangingPunct="1">
              <a:lnSpc>
                <a:spcPct val="90000"/>
              </a:lnSpc>
            </a:pPr>
            <a:r>
              <a:rPr lang="en-US" sz="2400" dirty="0">
                <a:solidFill>
                  <a:srgbClr val="333333"/>
                </a:solidFill>
                <a:latin typeface="Courier" charset="0"/>
              </a:rPr>
              <a:t>serve as the incoming 92</a:t>
            </a:r>
          </a:p>
          <a:p>
            <a:pPr eaLnBrk="1" hangingPunct="1">
              <a:lnSpc>
                <a:spcPct val="90000"/>
              </a:lnSpc>
            </a:pPr>
            <a:r>
              <a:rPr lang="en-US" sz="2400" dirty="0">
                <a:solidFill>
                  <a:srgbClr val="333333"/>
                </a:solidFill>
                <a:latin typeface="Courier" charset="0"/>
              </a:rPr>
              <a:t>serve as the incubator 99</a:t>
            </a:r>
          </a:p>
          <a:p>
            <a:pPr eaLnBrk="1" hangingPunct="1">
              <a:lnSpc>
                <a:spcPct val="90000"/>
              </a:lnSpc>
            </a:pPr>
            <a:r>
              <a:rPr lang="en-US" sz="2400" dirty="0">
                <a:solidFill>
                  <a:srgbClr val="333333"/>
                </a:solidFill>
                <a:latin typeface="Courier" charset="0"/>
              </a:rPr>
              <a:t>serve as the independent 794</a:t>
            </a:r>
          </a:p>
          <a:p>
            <a:pPr eaLnBrk="1" hangingPunct="1">
              <a:lnSpc>
                <a:spcPct val="90000"/>
              </a:lnSpc>
            </a:pPr>
            <a:r>
              <a:rPr lang="en-US" sz="2400" dirty="0">
                <a:solidFill>
                  <a:srgbClr val="333333"/>
                </a:solidFill>
                <a:latin typeface="Courier" charset="0"/>
              </a:rPr>
              <a:t>serve as the index 223</a:t>
            </a:r>
          </a:p>
          <a:p>
            <a:pPr eaLnBrk="1" hangingPunct="1">
              <a:lnSpc>
                <a:spcPct val="90000"/>
              </a:lnSpc>
            </a:pPr>
            <a:r>
              <a:rPr lang="en-US" sz="2400" dirty="0">
                <a:solidFill>
                  <a:srgbClr val="333333"/>
                </a:solidFill>
                <a:latin typeface="Courier" charset="0"/>
              </a:rPr>
              <a:t>serve as the indication 72</a:t>
            </a:r>
          </a:p>
          <a:p>
            <a:pPr eaLnBrk="1" hangingPunct="1">
              <a:lnSpc>
                <a:spcPct val="90000"/>
              </a:lnSpc>
            </a:pPr>
            <a:r>
              <a:rPr lang="en-US" sz="2400" dirty="0">
                <a:solidFill>
                  <a:srgbClr val="333333"/>
                </a:solidFill>
                <a:latin typeface="Courier" charset="0"/>
              </a:rPr>
              <a:t>serve as the indicator 120</a:t>
            </a:r>
          </a:p>
          <a:p>
            <a:pPr eaLnBrk="1" hangingPunct="1">
              <a:lnSpc>
                <a:spcPct val="90000"/>
              </a:lnSpc>
            </a:pPr>
            <a:r>
              <a:rPr lang="en-US" sz="2400" dirty="0">
                <a:solidFill>
                  <a:srgbClr val="333333"/>
                </a:solidFill>
                <a:latin typeface="Courier" charset="0"/>
              </a:rPr>
              <a:t>serve as the indicators 45</a:t>
            </a:r>
          </a:p>
          <a:p>
            <a:pPr eaLnBrk="1" hangingPunct="1">
              <a:lnSpc>
                <a:spcPct val="90000"/>
              </a:lnSpc>
            </a:pPr>
            <a:r>
              <a:rPr lang="en-US" sz="2400" dirty="0">
                <a:solidFill>
                  <a:srgbClr val="333333"/>
                </a:solidFill>
                <a:latin typeface="Courier" charset="0"/>
              </a:rPr>
              <a:t>serve as the indispensable 111</a:t>
            </a:r>
          </a:p>
          <a:p>
            <a:pPr eaLnBrk="1" hangingPunct="1">
              <a:lnSpc>
                <a:spcPct val="90000"/>
              </a:lnSpc>
            </a:pPr>
            <a:r>
              <a:rPr lang="en-US" sz="2400" dirty="0">
                <a:solidFill>
                  <a:srgbClr val="333333"/>
                </a:solidFill>
                <a:latin typeface="Courier" charset="0"/>
              </a:rPr>
              <a:t>serve as the indispensible 40</a:t>
            </a:r>
          </a:p>
          <a:p>
            <a:pPr eaLnBrk="1" hangingPunct="1">
              <a:lnSpc>
                <a:spcPct val="90000"/>
              </a:lnSpc>
            </a:pPr>
            <a:r>
              <a:rPr lang="en-US" sz="2400" dirty="0">
                <a:solidFill>
                  <a:srgbClr val="333333"/>
                </a:solidFill>
                <a:latin typeface="Courier" charset="0"/>
              </a:rPr>
              <a:t>serve as the individual 234</a:t>
            </a:r>
          </a:p>
        </p:txBody>
      </p:sp>
      <p:sp>
        <p:nvSpPr>
          <p:cNvPr id="129028" name="TextBox 4"/>
          <p:cNvSpPr txBox="1">
            <a:spLocks noChangeArrowheads="1"/>
          </p:cNvSpPr>
          <p:nvPr/>
        </p:nvSpPr>
        <p:spPr bwMode="auto">
          <a:xfrm>
            <a:off x="203201" y="6172200"/>
            <a:ext cx="9612055" cy="420564"/>
          </a:xfrm>
          <a:prstGeom prst="rect">
            <a:avLst/>
          </a:prstGeom>
          <a:noFill/>
          <a:ln w="9525">
            <a:noFill/>
            <a:miter lim="800000"/>
            <a:headEnd/>
            <a:tailEnd/>
          </a:ln>
        </p:spPr>
        <p:txBody>
          <a:bodyPr wrap="none">
            <a:prstTxWarp prst="textNoShape">
              <a:avLst/>
            </a:prstTxWarp>
            <a:spAutoFit/>
          </a:bodyPr>
          <a:lstStyle/>
          <a:p>
            <a:r>
              <a:rPr lang="en-US" sz="2133" dirty="0">
                <a:hlinkClick r:id="rId3"/>
              </a:rPr>
              <a:t>http://googleresearch.blogspot.com/2006/08/all-our-n-gram-are-belong-to-you.html</a:t>
            </a:r>
            <a:endParaRPr lang="en-US" sz="2133" dirty="0"/>
          </a:p>
        </p:txBody>
      </p:sp>
    </p:spTree>
    <p:extLst>
      <p:ext uri="{BB962C8B-B14F-4D97-AF65-F5344CB8AC3E}">
        <p14:creationId xmlns:p14="http://schemas.microsoft.com/office/powerpoint/2010/main" val="370845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smtClean="0"/>
              <a:t>Review: Inference </a:t>
            </a:r>
            <a:r>
              <a:rPr lang="en-US" dirty="0" smtClean="0"/>
              <a:t>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t>General case:</a:t>
            </a:r>
          </a:p>
          <a:p>
            <a:pPr lvl="1" eaLnBrk="1" hangingPunct="1">
              <a:lnSpc>
                <a:spcPct val="80000"/>
              </a:lnSpc>
            </a:pPr>
            <a:r>
              <a:rPr lang="en-US" sz="1800" dirty="0" smtClean="0"/>
              <a:t>Evidence variables: </a:t>
            </a:r>
          </a:p>
          <a:p>
            <a:pPr lvl="1" eaLnBrk="1" hangingPunct="1">
              <a:lnSpc>
                <a:spcPct val="80000"/>
              </a:lnSpc>
            </a:pPr>
            <a:r>
              <a:rPr lang="en-US" sz="1800" dirty="0" smtClean="0"/>
              <a:t>Query* variable:</a:t>
            </a:r>
          </a:p>
          <a:p>
            <a:pPr lvl="1" eaLnBrk="1" hangingPunct="1">
              <a:lnSpc>
                <a:spcPct val="80000"/>
              </a:lnSpc>
            </a:pPr>
            <a:r>
              <a:rPr lang="en-US" sz="1800" dirty="0" smtClean="0"/>
              <a:t>Hidden variables:</a:t>
            </a:r>
          </a:p>
          <a:p>
            <a:pPr lvl="1" eaLnBrk="1" hangingPunct="1">
              <a:lnSpc>
                <a:spcPct val="80000"/>
              </a:lnSpc>
            </a:pPr>
            <a:endParaRPr lang="en-US" sz="1600" dirty="0" smtClean="0"/>
          </a:p>
          <a:p>
            <a:pPr lvl="1" eaLnBrk="1" hangingPunct="1">
              <a:lnSpc>
                <a:spcPct val="80000"/>
              </a:lnSpc>
            </a:pPr>
            <a:endParaRPr lang="en-US" sz="1600" dirty="0" smtClean="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We want:</a:t>
            </a:r>
          </a:p>
          <a:p>
            <a:pPr lvl="1">
              <a:lnSpc>
                <a:spcPct val="80000"/>
              </a:lnSpc>
            </a:pPr>
            <a:endParaRPr lang="en-US" sz="1600" dirty="0" smtClean="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3: Normalize</a:t>
            </a:r>
          </a:p>
          <a:p>
            <a:pPr>
              <a:lnSpc>
                <a:spcPct val="80000"/>
              </a:lnSpc>
            </a:pPr>
            <a:endParaRPr lang="en-US" sz="2000" dirty="0" smtClean="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Review: The </a:t>
            </a:r>
            <a:r>
              <a:rPr lang="en-US" dirty="0" smtClean="0"/>
              <a:t>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Example:</a:t>
            </a:r>
          </a:p>
          <a:p>
            <a:pPr eaLnBrk="1" hangingPunct="1"/>
            <a:endParaRPr lang="en-US" sz="2400" dirty="0" smtClean="0"/>
          </a:p>
        </p:txBody>
      </p:sp>
      <p:graphicFrame>
        <p:nvGraphicFramePr>
          <p:cNvPr id="1027084" name="Group 12"/>
          <p:cNvGraphicFramePr>
            <a:graphicFrameLocks noGrp="1"/>
          </p:cNvGraphicFramePr>
          <p:nvPr>
            <p:extLst>
              <p:ext uri="{D42A27DB-BD31-4B8C-83A1-F6EECF244321}">
                <p14:modId xmlns:p14="http://schemas.microsoft.com/office/powerpoint/2010/main" val="3119619804"/>
              </p:ext>
            </p:extLst>
          </p:nvPr>
        </p:nvGraphicFramePr>
        <p:xfrm>
          <a:off x="1383150" y="42446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27160" name="Group 88"/>
          <p:cNvGraphicFramePr>
            <a:graphicFrameLocks noGrp="1"/>
          </p:cNvGraphicFramePr>
          <p:nvPr>
            <p:extLst>
              <p:ext uri="{D42A27DB-BD31-4B8C-83A1-F6EECF244321}">
                <p14:modId xmlns:p14="http://schemas.microsoft.com/office/powerpoint/2010/main" val="2724154239"/>
              </p:ext>
            </p:extLst>
          </p:nvPr>
        </p:nvGraphicFramePr>
        <p:xfrm>
          <a:off x="3592950" y="37398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27213" name="Group 141"/>
          <p:cNvGraphicFramePr>
            <a:graphicFrameLocks noGrp="1"/>
          </p:cNvGraphicFramePr>
          <p:nvPr>
            <p:extLst>
              <p:ext uri="{D42A27DB-BD31-4B8C-83A1-F6EECF244321}">
                <p14:modId xmlns:p14="http://schemas.microsoft.com/office/powerpoint/2010/main" val="865181657"/>
              </p:ext>
            </p:extLst>
          </p:nvPr>
        </p:nvGraphicFramePr>
        <p:xfrm>
          <a:off x="7479150" y="3758879"/>
          <a:ext cx="2362200" cy="1847944"/>
        </p:xfrm>
        <a:graphic>
          <a:graphicData uri="http://schemas.openxmlformats.org/drawingml/2006/table">
            <a:tbl>
              <a:tblPr/>
              <a:tblGrid>
                <a:gridCol w="828675"/>
                <a:gridCol w="828675"/>
                <a:gridCol w="7048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Review: The </a:t>
            </a:r>
            <a:r>
              <a:rPr lang="en-US" dirty="0" smtClean="0"/>
              <a:t>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smtClean="0"/>
              <a:t>More generally, can always write any joint distribution as an incremental product of conditional distributions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always true?</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Review: Bayes</a:t>
            </a:r>
            <a:r>
              <a:rPr lang="en-US" dirty="0" smtClean="0"/>
              <a:t>’ Rule</a:t>
            </a:r>
          </a:p>
        </p:txBody>
      </p:sp>
      <p:sp>
        <p:nvSpPr>
          <p:cNvPr id="1017859" name="Rectangle 3"/>
          <p:cNvSpPr>
            <a:spLocks noGrp="1" noChangeArrowheads="1"/>
          </p:cNvSpPr>
          <p:nvPr>
            <p:ph idx="1"/>
          </p:nvPr>
        </p:nvSpPr>
        <p:spPr>
          <a:xfrm>
            <a:off x="694560" y="1600200"/>
            <a:ext cx="7992240" cy="5105400"/>
          </a:xfrm>
        </p:spPr>
        <p:txBody>
          <a:bodyPr/>
          <a:lstStyle/>
          <a:p>
            <a:pPr eaLnBrk="1" hangingPunct="1">
              <a:lnSpc>
                <a:spcPct val="80000"/>
              </a:lnSpc>
            </a:pPr>
            <a:r>
              <a:rPr lang="en-US" sz="2400" dirty="0" smtClean="0"/>
              <a:t>Two ways to factor a joint distribution over two variables:</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Dividing, we get:</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at all helpful?</a:t>
            </a:r>
          </a:p>
          <a:p>
            <a:pPr lvl="6">
              <a:lnSpc>
                <a:spcPct val="80000"/>
              </a:lnSpc>
            </a:pPr>
            <a:endParaRPr lang="en-US" sz="1200" dirty="0" smtClean="0"/>
          </a:p>
          <a:p>
            <a:pPr lvl="1" eaLnBrk="1" hangingPunct="1">
              <a:lnSpc>
                <a:spcPct val="80000"/>
              </a:lnSpc>
            </a:pPr>
            <a:r>
              <a:rPr lang="en-US" sz="2000" dirty="0" smtClean="0"/>
              <a:t>Lets us build one conditional from its reverse</a:t>
            </a:r>
          </a:p>
          <a:p>
            <a:pPr lvl="1" eaLnBrk="1" hangingPunct="1">
              <a:lnSpc>
                <a:spcPct val="80000"/>
              </a:lnSpc>
            </a:pPr>
            <a:r>
              <a:rPr lang="en-US" sz="2000" dirty="0" smtClean="0"/>
              <a:t>Often one conditional is tricky but the other one is simple</a:t>
            </a:r>
          </a:p>
          <a:p>
            <a:pPr lvl="1" eaLnBrk="1" hangingPunct="1">
              <a:lnSpc>
                <a:spcPct val="80000"/>
              </a:lnSpc>
            </a:pPr>
            <a:r>
              <a:rPr lang="en-US" sz="2000" dirty="0" smtClean="0"/>
              <a:t>Foundation of many systems we’ll see later (e.g. ASR, MT)</a:t>
            </a:r>
          </a:p>
          <a:p>
            <a:pPr eaLnBrk="1" hangingPunct="1">
              <a:lnSpc>
                <a:spcPct val="80000"/>
              </a:lnSpc>
            </a:pPr>
            <a:endParaRPr lang="en-US" sz="2400" dirty="0" smtClean="0"/>
          </a:p>
          <a:p>
            <a:pPr eaLnBrk="1" hangingPunct="1">
              <a:lnSpc>
                <a:spcPct val="80000"/>
              </a:lnSpc>
            </a:pPr>
            <a:r>
              <a:rPr lang="en-US" sz="2400" dirty="0" smtClean="0"/>
              <a:t>In the running for most important AI equation!</a:t>
            </a:r>
          </a:p>
          <a:p>
            <a:pPr lvl="1" eaLnBrk="1" hangingPunct="1">
              <a:lnSpc>
                <a:spcPct val="80000"/>
              </a:lnSpc>
            </a:pPr>
            <a:endParaRPr lang="en-US" sz="2000" dirty="0" smtClean="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Review: Inference </a:t>
            </a:r>
            <a:r>
              <a:rPr lang="en-US" dirty="0" smtClean="0"/>
              <a:t>with Bayes’ Rule</a:t>
            </a:r>
          </a:p>
        </p:txBody>
      </p:sp>
      <p:sp>
        <p:nvSpPr>
          <p:cNvPr id="1020931" name="Rectangle 3"/>
          <p:cNvSpPr>
            <a:spLocks noGrp="1" noChangeArrowheads="1"/>
          </p:cNvSpPr>
          <p:nvPr>
            <p:ph idx="1"/>
          </p:nvPr>
        </p:nvSpPr>
        <p:spPr/>
        <p:txBody>
          <a:bodyPr/>
          <a:lstStyle/>
          <a:p>
            <a:pPr eaLnBrk="1" hangingPunct="1"/>
            <a:r>
              <a:rPr lang="en-US" sz="2400" dirty="0" smtClean="0"/>
              <a:t>Example: Diagnostic probability from causal probability:</a:t>
            </a:r>
          </a:p>
          <a:p>
            <a:pPr eaLnBrk="1" hangingPunct="1"/>
            <a:endParaRPr lang="en-US" sz="2400" dirty="0" smtClean="0"/>
          </a:p>
          <a:p>
            <a:pPr eaLnBrk="1" hangingPunct="1"/>
            <a:endParaRPr lang="en-US" sz="2400" dirty="0" smtClean="0"/>
          </a:p>
          <a:p>
            <a:pPr eaLnBrk="1" hangingPunct="1"/>
            <a:r>
              <a:rPr lang="en-US" sz="2400" dirty="0" smtClean="0"/>
              <a:t>Example:</a:t>
            </a:r>
          </a:p>
          <a:p>
            <a:pPr lvl="1" eaLnBrk="1" hangingPunct="1"/>
            <a:r>
              <a:rPr lang="en-US" sz="2000" dirty="0" smtClean="0"/>
              <a:t>M: meningitis, S: stiff neck</a:t>
            </a:r>
          </a:p>
          <a:p>
            <a:pPr eaLnBrk="1" hangingPunct="1"/>
            <a:endParaRPr lang="en-US" sz="2400" dirty="0" smtClean="0"/>
          </a:p>
          <a:p>
            <a:pPr eaLnBrk="1" hangingPunct="1"/>
            <a:endParaRPr lang="en-US" sz="2400" dirty="0" smtClean="0"/>
          </a:p>
          <a:p>
            <a:pPr eaLnBrk="1" hangingPunct="1"/>
            <a:endParaRPr lang="en-US" sz="2400" dirty="0" smtClean="0"/>
          </a:p>
          <a:p>
            <a:pPr lvl="4"/>
            <a:endParaRPr lang="en-US" sz="1200" dirty="0" smtClean="0"/>
          </a:p>
          <a:p>
            <a:pPr lvl="1" eaLnBrk="1" hangingPunct="1"/>
            <a:endParaRPr lang="en-US" sz="2000" dirty="0" smtClean="0"/>
          </a:p>
          <a:p>
            <a:pPr lvl="1" eaLnBrk="1" hangingPunct="1"/>
            <a:endParaRPr lang="en-US" sz="2000" dirty="0" smtClean="0"/>
          </a:p>
          <a:p>
            <a:pPr lvl="1" eaLnBrk="1" hangingPunct="1"/>
            <a:r>
              <a:rPr lang="en-US" sz="2000" dirty="0" smtClean="0"/>
              <a:t>Note: posterior probability of meningitis still very small</a:t>
            </a:r>
          </a:p>
          <a:p>
            <a:pPr lvl="1" eaLnBrk="1" hangingPunct="1"/>
            <a:r>
              <a:rPr lang="en-US" sz="2000" dirty="0" smtClean="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latin typeface="Calibri" pitchFamily="34" charset="0"/>
                <a:cs typeface="Calibri" pitchFamily="34" charset="0"/>
              </a:rPr>
              <a:t>Example</a:t>
            </a:r>
          </a:p>
          <a:p>
            <a:pPr eaLnBrk="1" hangingPunct="1"/>
            <a:r>
              <a:rPr lang="en-US" dirty="0" smtClean="0">
                <a:latin typeface="Calibri" pitchFamily="34" charset="0"/>
                <a:cs typeface="Calibri" pitchFamily="34" charset="0"/>
              </a:rPr>
              <a:t>givens</a:t>
            </a:r>
            <a:endParaRPr lang="en-US" dirty="0">
              <a:latin typeface="Calibri" pitchFamily="34" charset="0"/>
              <a:cs typeface="Calibri" pitchFamily="34" charset="0"/>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0" y="4945726"/>
            <a:ext cx="11345311" cy="566936"/>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7698" y="2006610"/>
            <a:ext cx="5445919" cy="712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1" end="1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1443548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Example: Independence</a:t>
            </a:r>
          </a:p>
        </p:txBody>
      </p:sp>
      <p:sp>
        <p:nvSpPr>
          <p:cNvPr id="27651" name="Rectangle 3"/>
          <p:cNvSpPr>
            <a:spLocks noGrp="1" noChangeArrowheads="1"/>
          </p:cNvSpPr>
          <p:nvPr>
            <p:ph idx="1"/>
          </p:nvPr>
        </p:nvSpPr>
        <p:spPr/>
        <p:txBody>
          <a:bodyPr/>
          <a:lstStyle/>
          <a:p>
            <a:pPr eaLnBrk="1" hangingPunct="1"/>
            <a:r>
              <a:rPr lang="en-US" dirty="0" smtClean="0"/>
              <a:t>N fair, independent coin flips:</a:t>
            </a:r>
          </a:p>
        </p:txBody>
      </p:sp>
      <p:graphicFrame>
        <p:nvGraphicFramePr>
          <p:cNvPr id="1043475" name="Group 19"/>
          <p:cNvGraphicFramePr>
            <a:graphicFrameLocks noGrp="1"/>
          </p:cNvGraphicFramePr>
          <p:nvPr>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123415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1906096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dirty="0" smtClean="0"/>
              <a:t>Review: Uncertainty</a:t>
            </a:r>
            <a:endParaRPr lang="en-US" dirty="0" smtClean="0"/>
          </a:p>
        </p:txBody>
      </p:sp>
      <p:sp>
        <p:nvSpPr>
          <p:cNvPr id="1030" name="Rectangle 3"/>
          <p:cNvSpPr>
            <a:spLocks noGrp="1" noChangeArrowheads="1"/>
          </p:cNvSpPr>
          <p:nvPr>
            <p:ph idx="1"/>
          </p:nvPr>
        </p:nvSpPr>
        <p:spPr>
          <a:xfrm>
            <a:off x="967676" y="1500583"/>
            <a:ext cx="6725476" cy="4525963"/>
          </a:xfrm>
        </p:spPr>
        <p:txBody>
          <a:bodyPr/>
          <a:lstStyle/>
          <a:p>
            <a:pPr eaLnBrk="1" hangingPunct="1">
              <a:lnSpc>
                <a:spcPct val="80000"/>
              </a:lnSpc>
            </a:pPr>
            <a:r>
              <a:rPr lang="en-US" sz="2400" dirty="0" smtClean="0"/>
              <a:t>General situation:</a:t>
            </a:r>
          </a:p>
          <a:p>
            <a:pPr lvl="2">
              <a:lnSpc>
                <a:spcPct val="80000"/>
              </a:lnSpc>
            </a:pPr>
            <a:endParaRPr lang="en-US" sz="1600" dirty="0" smtClean="0"/>
          </a:p>
          <a:p>
            <a:pPr lvl="1" eaLnBrk="1" hangingPunct="1">
              <a:lnSpc>
                <a:spcPct val="80000"/>
              </a:lnSpc>
            </a:pPr>
            <a:r>
              <a:rPr lang="en-US" sz="2000" b="1" dirty="0" smtClean="0"/>
              <a:t>Observed variables (evidence)</a:t>
            </a:r>
            <a:r>
              <a:rPr lang="en-US" sz="2000" dirty="0" smtClean="0"/>
              <a:t>: Agent knows certain things about the state of the world (e.g., sensor readings or symptoms)</a:t>
            </a:r>
          </a:p>
          <a:p>
            <a:pPr lvl="4">
              <a:lnSpc>
                <a:spcPct val="80000"/>
              </a:lnSpc>
            </a:pPr>
            <a:endParaRPr lang="en-US" sz="1200" dirty="0" smtClean="0"/>
          </a:p>
          <a:p>
            <a:pPr lvl="1" eaLnBrk="1" hangingPunct="1">
              <a:lnSpc>
                <a:spcPct val="80000"/>
              </a:lnSpc>
            </a:pPr>
            <a:r>
              <a:rPr lang="en-US" sz="2000" b="1" dirty="0" smtClean="0"/>
              <a:t>Unobserved </a:t>
            </a:r>
            <a:r>
              <a:rPr lang="en-US" sz="2000" b="1" dirty="0" smtClean="0"/>
              <a:t>variables (states)</a:t>
            </a:r>
            <a:r>
              <a:rPr lang="en-US" sz="2000" dirty="0" smtClean="0"/>
              <a:t>: </a:t>
            </a:r>
            <a:r>
              <a:rPr lang="en-US" sz="2000" dirty="0" smtClean="0"/>
              <a:t>Agent needs to reason about other aspects (e.g. where an object is or what disease is present)</a:t>
            </a:r>
          </a:p>
          <a:p>
            <a:pPr lvl="4">
              <a:lnSpc>
                <a:spcPct val="80000"/>
              </a:lnSpc>
            </a:pPr>
            <a:endParaRPr lang="en-US" sz="1200" dirty="0" smtClean="0"/>
          </a:p>
          <a:p>
            <a:pPr lvl="1" eaLnBrk="1" hangingPunct="1">
              <a:lnSpc>
                <a:spcPct val="80000"/>
              </a:lnSpc>
            </a:pPr>
            <a:r>
              <a:rPr lang="en-US" sz="2000" b="1" dirty="0" smtClean="0"/>
              <a:t>Model</a:t>
            </a:r>
            <a:r>
              <a:rPr lang="en-US" sz="2000" dirty="0" smtClean="0"/>
              <a:t>: Agent knows something about how the known variables relate to the unknown </a:t>
            </a:r>
            <a:r>
              <a:rPr lang="en-US" sz="2000" dirty="0" smtClean="0"/>
              <a:t>variables</a:t>
            </a:r>
            <a:endParaRPr lang="en-US" sz="2400" dirty="0" smtClean="0"/>
          </a:p>
          <a:p>
            <a:pPr lvl="6">
              <a:lnSpc>
                <a:spcPct val="80000"/>
              </a:lnSpc>
            </a:pPr>
            <a:endParaRPr lang="en-US" sz="1200" dirty="0" smtClean="0"/>
          </a:p>
          <a:p>
            <a:pPr eaLnBrk="1" hangingPunct="1">
              <a:lnSpc>
                <a:spcPct val="80000"/>
              </a:lnSpc>
            </a:pPr>
            <a:r>
              <a:rPr lang="en-US" sz="2400" dirty="0" smtClean="0"/>
              <a:t>Probabilistic reasoning gives us a framework for managing our beliefs and knowledge</a:t>
            </a:r>
          </a:p>
        </p:txBody>
      </p:sp>
      <p:pic>
        <p:nvPicPr>
          <p:cNvPr id="2" name="Picture 1"/>
          <p:cNvPicPr>
            <a:picLocks noChangeAspect="1"/>
          </p:cNvPicPr>
          <p:nvPr/>
        </p:nvPicPr>
        <p:blipFill>
          <a:blip r:embed="rId3"/>
          <a:stretch>
            <a:fillRect/>
          </a:stretch>
        </p:blipFill>
        <p:spPr>
          <a:xfrm>
            <a:off x="7799832" y="1267968"/>
            <a:ext cx="5199888" cy="519988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17331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179270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a:buFont typeface="Wingdings" charset="0"/>
              <a:buChar char="§"/>
              <a:defRPr/>
            </a:pPr>
            <a:r>
              <a:rPr lang="en-US" sz="2800" dirty="0" smtClean="0"/>
              <a:t>X</a:t>
            </a:r>
            <a:r>
              <a:rPr lang="en-US" sz="2800" dirty="0"/>
              <a:t>, Y independent </a:t>
            </a:r>
            <a:r>
              <a:rPr lang="en-US" sz="2800" dirty="0" smtClean="0"/>
              <a:t>if and only if:</a:t>
            </a:r>
            <a:endParaRPr lang="en-US" sz="2800" dirty="0"/>
          </a:p>
          <a:p>
            <a:pPr lvl="4">
              <a:buFont typeface="Wingdings" charset="0"/>
              <a:buChar char="§"/>
              <a:defRPr/>
            </a:pPr>
            <a:endParaRPr lang="en-US" sz="1600" dirty="0"/>
          </a:p>
          <a:p>
            <a:pPr>
              <a:buFont typeface="Wingdings" charset="0"/>
              <a:buChar char="§"/>
              <a:defRPr/>
            </a:pPr>
            <a:r>
              <a:rPr lang="en-US" sz="2800" dirty="0"/>
              <a:t>X and Y are conditionally independent given Z </a:t>
            </a:r>
            <a:r>
              <a:rPr lang="en-US" sz="2800" dirty="0" smtClean="0"/>
              <a:t>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043728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smtClean="0"/>
              <a:t>Two variables are </a:t>
            </a:r>
            <a:r>
              <a:rPr lang="en-US" sz="2000" i="1" dirty="0" smtClean="0"/>
              <a:t>independent</a:t>
            </a:r>
            <a:r>
              <a:rPr lang="en-US" sz="2000" dirty="0" smtClean="0"/>
              <a:t> in a joint distribution if:</a:t>
            </a:r>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r>
              <a:rPr lang="en-US" sz="1800" dirty="0" smtClean="0"/>
              <a:t>Says the joint distribution </a:t>
            </a:r>
            <a:r>
              <a:rPr lang="en-US" sz="1800" i="1" dirty="0" smtClean="0"/>
              <a:t>factors</a:t>
            </a:r>
            <a:r>
              <a:rPr lang="en-US" sz="1800" dirty="0" smtClean="0"/>
              <a:t> into a product of two simple ones</a:t>
            </a:r>
          </a:p>
          <a:p>
            <a:pPr lvl="1" eaLnBrk="1" hangingPunct="1">
              <a:lnSpc>
                <a:spcPct val="90000"/>
              </a:lnSpc>
            </a:pPr>
            <a:r>
              <a:rPr lang="en-US" sz="1800" dirty="0" smtClean="0"/>
              <a:t>Usually variables aren’t independent!</a:t>
            </a:r>
          </a:p>
          <a:p>
            <a:pPr eaLnBrk="1" hangingPunct="1">
              <a:lnSpc>
                <a:spcPct val="90000"/>
              </a:lnSpc>
            </a:pPr>
            <a:endParaRPr lang="en-US" sz="2000" dirty="0" smtClean="0"/>
          </a:p>
          <a:p>
            <a:pPr eaLnBrk="1" hangingPunct="1">
              <a:lnSpc>
                <a:spcPct val="90000"/>
              </a:lnSpc>
            </a:pPr>
            <a:r>
              <a:rPr lang="en-US" sz="2000" dirty="0" smtClean="0"/>
              <a:t>Can use independence as a </a:t>
            </a:r>
            <a:r>
              <a:rPr lang="en-US" sz="2000" i="1" dirty="0" smtClean="0"/>
              <a:t>modeling assumption</a:t>
            </a:r>
          </a:p>
          <a:p>
            <a:pPr lvl="1" eaLnBrk="1" hangingPunct="1">
              <a:lnSpc>
                <a:spcPct val="90000"/>
              </a:lnSpc>
            </a:pPr>
            <a:r>
              <a:rPr lang="en-US" sz="1800" dirty="0" smtClean="0"/>
              <a:t>Independence can be a simplifying assumption</a:t>
            </a:r>
          </a:p>
          <a:p>
            <a:pPr lvl="1" eaLnBrk="1" hangingPunct="1">
              <a:lnSpc>
                <a:spcPct val="90000"/>
              </a:lnSpc>
            </a:pPr>
            <a:r>
              <a:rPr lang="en-US" sz="1800" i="1" dirty="0" smtClean="0"/>
              <a:t>Empirical  </a:t>
            </a:r>
            <a:r>
              <a:rPr lang="en-US" sz="1800" dirty="0" smtClean="0"/>
              <a:t>joint distributions: at best “close” to independent</a:t>
            </a:r>
          </a:p>
          <a:p>
            <a:pPr lvl="1" eaLnBrk="1" hangingPunct="1">
              <a:lnSpc>
                <a:spcPct val="90000"/>
              </a:lnSpc>
            </a:pPr>
            <a:r>
              <a:rPr lang="en-US" sz="1800" dirty="0" smtClean="0"/>
              <a:t>What could we assume for {Weather, Traffic, Cavity</a:t>
            </a:r>
            <a:r>
              <a:rPr lang="en-US" sz="1800" dirty="0" smtClean="0"/>
              <a:t>}?</a:t>
            </a:r>
            <a:endParaRPr lang="en-US" sz="1800" dirty="0" smtClean="0"/>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558654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P(+catch|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Catch , Cavity) = P(Toothache | Cavity)</a:t>
            </a:r>
          </a:p>
          <a:p>
            <a:pPr lvl="1">
              <a:lnSpc>
                <a:spcPct val="80000"/>
              </a:lnSpc>
            </a:pPr>
            <a:r>
              <a:rPr lang="en-US" sz="1800" dirty="0" smtClean="0">
                <a:latin typeface="Calibri"/>
                <a:cs typeface="Calibri"/>
              </a:rPr>
              <a:t>P(Toothache, Catch | Cavity) = P(Toothache | Cavity) P(Catch | Cavity)</a:t>
            </a:r>
          </a:p>
          <a:p>
            <a:pPr lvl="1">
              <a:lnSpc>
                <a:spcPct val="80000"/>
              </a:lnSpc>
            </a:pPr>
            <a:r>
              <a:rPr lang="en-US" sz="1800" dirty="0" smtClean="0">
                <a:latin typeface="Calibri"/>
                <a:cs typeface="Calibri"/>
              </a:rPr>
              <a:t>One can be derived from the </a:t>
            </a:r>
            <a:r>
              <a:rPr lang="en-US" sz="1800" dirty="0" smtClean="0">
                <a:latin typeface="Calibri"/>
                <a:cs typeface="Calibri"/>
              </a:rPr>
              <a:t>other</a:t>
            </a:r>
            <a:endParaRPr lang="en-US" sz="1800" dirty="0">
              <a:latin typeface="Calibri"/>
              <a:cs typeface="Calibri"/>
            </a:endParaRPr>
          </a:p>
        </p:txBody>
      </p:sp>
    </p:spTree>
    <p:extLst>
      <p:ext uri="{BB962C8B-B14F-4D97-AF65-F5344CB8AC3E}">
        <p14:creationId xmlns:p14="http://schemas.microsoft.com/office/powerpoint/2010/main" val="943057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94038" y="45720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9448800" y="3352800"/>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70238" y="57150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633999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lstStyle/>
          <a:p>
            <a:r>
              <a:rPr lang="en-US" dirty="0"/>
              <a:t/>
            </a:r>
            <a:br>
              <a:rPr lang="en-US" dirty="0"/>
            </a:br>
            <a:r>
              <a:rPr lang="en-US" dirty="0" smtClean="0"/>
              <a:t>Probabilistic</a:t>
            </a:r>
            <a:r>
              <a:rPr lang="en-US" dirty="0" smtClean="0"/>
              <a:t> </a:t>
            </a:r>
            <a:r>
              <a:rPr lang="en-US" dirty="0" smtClean="0"/>
              <a:t>Reasoning Over Time</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(15.1-15.5</a:t>
            </a:r>
            <a:r>
              <a:rPr lang="en-US" sz="2400" dirty="0" smtClean="0">
                <a:solidFill>
                  <a:srgbClr val="FF0000"/>
                </a:solidFill>
              </a:rPr>
              <a:t>)</a:t>
            </a:r>
            <a:endParaRPr lang="en-US" sz="2400" dirty="0"/>
          </a:p>
        </p:txBody>
      </p:sp>
      <p:sp>
        <p:nvSpPr>
          <p:cNvPr id="3" name="Rectangle 2"/>
          <p:cNvSpPr/>
          <p:nvPr/>
        </p:nvSpPr>
        <p:spPr>
          <a:xfrm>
            <a:off x="656492" y="5840446"/>
            <a:ext cx="6096000" cy="646331"/>
          </a:xfrm>
          <a:prstGeom prst="rect">
            <a:avLst/>
          </a:prstGeom>
        </p:spPr>
        <p:txBody>
          <a:bodyPr>
            <a:spAutoFit/>
          </a:bodyPr>
          <a:lstStyle/>
          <a:p>
            <a:r>
              <a:rPr lang="en-US" dirty="0">
                <a:latin typeface="Calibri"/>
                <a:cs typeface="Calibri"/>
              </a:rPr>
              <a:t>These slides </a:t>
            </a:r>
            <a:r>
              <a:rPr lang="en-US" dirty="0" smtClean="0">
                <a:latin typeface="Calibri"/>
                <a:cs typeface="Calibri"/>
              </a:rPr>
              <a:t>are courtesy of Dan </a:t>
            </a:r>
            <a:r>
              <a:rPr lang="en-US" dirty="0">
                <a:latin typeface="Calibri"/>
                <a:cs typeface="Calibri"/>
              </a:rPr>
              <a:t>Klein and Pieter </a:t>
            </a:r>
            <a:r>
              <a:rPr lang="en-US" dirty="0" err="1">
                <a:latin typeface="Calibri"/>
                <a:cs typeface="Calibri"/>
              </a:rPr>
              <a:t>Abbeel</a:t>
            </a:r>
            <a:r>
              <a:rPr lang="en-US" dirty="0">
                <a:latin typeface="Calibri"/>
                <a:cs typeface="Calibri"/>
              </a:rPr>
              <a:t> for </a:t>
            </a:r>
            <a:r>
              <a:rPr lang="en-US" dirty="0" smtClean="0">
                <a:latin typeface="Calibri"/>
                <a:cs typeface="Calibri"/>
              </a:rPr>
              <a:t>UC Berkeley’s Intro to AI course</a:t>
            </a:r>
            <a:endParaRPr lang="en-US" dirty="0"/>
          </a:p>
        </p:txBody>
      </p:sp>
    </p:spTree>
    <p:extLst>
      <p:ext uri="{BB962C8B-B14F-4D97-AF65-F5344CB8AC3E}">
        <p14:creationId xmlns:p14="http://schemas.microsoft.com/office/powerpoint/2010/main" val="477473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Partially Observable Environments</a:t>
            </a:r>
            <a:endParaRPr lang="en-US" dirty="0"/>
          </a:p>
        </p:txBody>
      </p:sp>
      <p:sp>
        <p:nvSpPr>
          <p:cNvPr id="3" name="Content Placeholder 2"/>
          <p:cNvSpPr>
            <a:spLocks noGrp="1"/>
          </p:cNvSpPr>
          <p:nvPr>
            <p:ph idx="1"/>
          </p:nvPr>
        </p:nvSpPr>
        <p:spPr/>
        <p:txBody>
          <a:bodyPr/>
          <a:lstStyle/>
          <a:p>
            <a:r>
              <a:rPr lang="en-US" dirty="0" smtClean="0"/>
              <a:t>So far, we have considered </a:t>
            </a:r>
            <a:r>
              <a:rPr lang="en-US" b="1" dirty="0" smtClean="0"/>
              <a:t>full-observable environments </a:t>
            </a:r>
            <a:r>
              <a:rPr lang="en-US" dirty="0" smtClean="0"/>
              <a:t>like chess, or </a:t>
            </a:r>
            <a:r>
              <a:rPr lang="en-US" dirty="0" err="1" smtClean="0"/>
              <a:t>gridworld</a:t>
            </a:r>
            <a:endParaRPr lang="en-US" b="1" dirty="0" smtClean="0"/>
          </a:p>
          <a:p>
            <a:r>
              <a:rPr lang="en-US" dirty="0" smtClean="0"/>
              <a:t>In </a:t>
            </a:r>
            <a:r>
              <a:rPr lang="en-US" b="1" dirty="0" smtClean="0"/>
              <a:t>partially-observable </a:t>
            </a:r>
            <a:r>
              <a:rPr lang="en-US" b="1" dirty="0"/>
              <a:t>environments </a:t>
            </a:r>
            <a:r>
              <a:rPr lang="en-US" dirty="0" smtClean="0"/>
              <a:t>we don’t see everything</a:t>
            </a:r>
          </a:p>
          <a:p>
            <a:r>
              <a:rPr lang="en-US" dirty="0" smtClean="0"/>
              <a:t>In this case an agent needs to maintain a </a:t>
            </a:r>
            <a:r>
              <a:rPr lang="en-US" b="1" dirty="0" smtClean="0"/>
              <a:t>belief state</a:t>
            </a:r>
            <a:r>
              <a:rPr lang="en-US" dirty="0" smtClean="0"/>
              <a:t> that represents represents which states are currently possible</a:t>
            </a:r>
          </a:p>
        </p:txBody>
      </p:sp>
      <p:sp>
        <p:nvSpPr>
          <p:cNvPr id="4" name="Slide Number Placeholder 3"/>
          <p:cNvSpPr>
            <a:spLocks noGrp="1"/>
          </p:cNvSpPr>
          <p:nvPr>
            <p:ph type="sldNum" sz="quarter" idx="12"/>
          </p:nvPr>
        </p:nvSpPr>
        <p:spPr/>
        <p:txBody>
          <a:bodyPr/>
          <a:lstStyle/>
          <a:p>
            <a:pPr>
              <a:defRPr/>
            </a:pPr>
            <a:fld id="{518BB908-676B-418D-A0F9-ADA2F5DFB005}" type="slidenum">
              <a:rPr lang="en-US" smtClean="0"/>
              <a:pPr>
                <a:defRPr/>
              </a:pPr>
              <a:t>27</a:t>
            </a:fld>
            <a:endParaRPr lang="en-US"/>
          </a:p>
        </p:txBody>
      </p:sp>
    </p:spTree>
    <p:extLst>
      <p:ext uri="{BB962C8B-B14F-4D97-AF65-F5344CB8AC3E}">
        <p14:creationId xmlns:p14="http://schemas.microsoft.com/office/powerpoint/2010/main" val="350996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0450" y="2262981"/>
            <a:ext cx="10071100" cy="2997200"/>
          </a:xfrm>
        </p:spPr>
      </p:pic>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830997"/>
          </a:xfrm>
          <a:prstGeom prst="rect">
            <a:avLst/>
          </a:prstGeom>
          <a:noFill/>
        </p:spPr>
        <p:txBody>
          <a:bodyPr wrap="square" rtlCol="0">
            <a:spAutoFit/>
          </a:bodyPr>
          <a:lstStyle/>
          <a:p>
            <a:r>
              <a:rPr lang="en-US" sz="2400" dirty="0" smtClean="0"/>
              <a:t>Sensor data with one observation saying there are obstacles to the North, South and West.</a:t>
            </a:r>
            <a:endParaRPr lang="en-US" sz="2400" dirty="0"/>
          </a:p>
        </p:txBody>
      </p:sp>
    </p:spTree>
    <p:extLst>
      <p:ext uri="{BB962C8B-B14F-4D97-AF65-F5344CB8AC3E}">
        <p14:creationId xmlns:p14="http://schemas.microsoft.com/office/powerpoint/2010/main" val="1166484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1200329"/>
          </a:xfrm>
          <a:prstGeom prst="rect">
            <a:avLst/>
          </a:prstGeom>
          <a:noFill/>
        </p:spPr>
        <p:txBody>
          <a:bodyPr wrap="square" rtlCol="0">
            <a:spAutoFit/>
          </a:bodyPr>
          <a:lstStyle/>
          <a:p>
            <a:r>
              <a:rPr lang="en-US" sz="2400" dirty="0" smtClean="0"/>
              <a:t>Sensor data with one observation saying there are obstacles to the North, South and West.  The robot moves, and then takes another observation with obstacles to the North and South, and updates its belief state.</a:t>
            </a:r>
            <a:endParaRPr lang="en-US" sz="2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840" y="2237581"/>
            <a:ext cx="10071100" cy="3048000"/>
          </a:xfrm>
        </p:spPr>
      </p:pic>
    </p:spTree>
    <p:extLst>
      <p:ext uri="{BB962C8B-B14F-4D97-AF65-F5344CB8AC3E}">
        <p14:creationId xmlns:p14="http://schemas.microsoft.com/office/powerpoint/2010/main" val="1492992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7360" y="1671022"/>
            <a:ext cx="8058912" cy="4230929"/>
          </a:xfrm>
          <a:prstGeom prst="rect">
            <a:avLst/>
          </a:prstGeom>
        </p:spPr>
      </p:pic>
      <p:sp>
        <p:nvSpPr>
          <p:cNvPr id="7170" name="Rectangle 2"/>
          <p:cNvSpPr>
            <a:spLocks noGrp="1" noChangeArrowheads="1"/>
          </p:cNvSpPr>
          <p:nvPr>
            <p:ph type="title"/>
          </p:nvPr>
        </p:nvSpPr>
        <p:spPr/>
        <p:txBody>
          <a:bodyPr/>
          <a:lstStyle/>
          <a:p>
            <a:r>
              <a:rPr lang="en-US" dirty="0"/>
              <a:t>Review: Random </a:t>
            </a:r>
            <a:r>
              <a:rPr lang="en-US" dirty="0" smtClean="0"/>
              <a:t>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smtClean="0"/>
              <a:t>A random variable is some aspect of the world about which we (may) have uncertainty</a:t>
            </a:r>
          </a:p>
          <a:p>
            <a:pPr lvl="8">
              <a:lnSpc>
                <a:spcPct val="90000"/>
              </a:lnSpc>
            </a:pPr>
            <a:endParaRPr lang="en-US" sz="1200" dirty="0" smtClean="0"/>
          </a:p>
          <a:p>
            <a:pPr lvl="1" eaLnBrk="1" hangingPunct="1">
              <a:lnSpc>
                <a:spcPct val="90000"/>
              </a:lnSpc>
            </a:pPr>
            <a:r>
              <a:rPr lang="en-US" sz="2000" dirty="0" smtClean="0"/>
              <a:t>R = Is it raining?</a:t>
            </a:r>
          </a:p>
          <a:p>
            <a:pPr lvl="1" eaLnBrk="1" hangingPunct="1">
              <a:lnSpc>
                <a:spcPct val="90000"/>
              </a:lnSpc>
            </a:pPr>
            <a:r>
              <a:rPr lang="en-US" sz="2000" dirty="0" smtClean="0"/>
              <a:t>U </a:t>
            </a:r>
            <a:r>
              <a:rPr lang="en-US" sz="2000" dirty="0" smtClean="0"/>
              <a:t>= Is </a:t>
            </a:r>
            <a:r>
              <a:rPr lang="en-US" sz="2000" dirty="0" smtClean="0"/>
              <a:t>the director carrying an umbrella?</a:t>
            </a:r>
          </a:p>
          <a:p>
            <a:pPr lvl="1" eaLnBrk="1" hangingPunct="1">
              <a:lnSpc>
                <a:spcPct val="90000"/>
              </a:lnSpc>
            </a:pPr>
            <a:endParaRPr lang="en-US" sz="1600" dirty="0" smtClean="0"/>
          </a:p>
          <a:p>
            <a:pPr eaLnBrk="1" hangingPunct="1">
              <a:lnSpc>
                <a:spcPct val="90000"/>
              </a:lnSpc>
            </a:pPr>
            <a:r>
              <a:rPr lang="en-US" sz="2400" dirty="0" smtClean="0"/>
              <a:t>We denote random variables with capital letters</a:t>
            </a:r>
          </a:p>
          <a:p>
            <a:pPr lvl="2">
              <a:lnSpc>
                <a:spcPct val="90000"/>
              </a:lnSpc>
            </a:pPr>
            <a:endParaRPr lang="en-US" sz="16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smtClean="0">
                <a:latin typeface="Calibri"/>
                <a:ea typeface="ＭＳ Ｐゴシック" pitchFamily="34" charset="-128"/>
                <a:cs typeface="Calibri"/>
              </a:rPr>
              <a:t>Often, we want to </a:t>
            </a:r>
            <a:r>
              <a:rPr lang="en-US" sz="2800" dirty="0" smtClean="0">
                <a:solidFill>
                  <a:srgbClr val="CC0000"/>
                </a:solidFill>
                <a:latin typeface="Calibri"/>
                <a:ea typeface="ＭＳ Ｐゴシック" pitchFamily="34" charset="-128"/>
                <a:cs typeface="Calibri"/>
              </a:rPr>
              <a:t>reason about a sequence</a:t>
            </a:r>
            <a:r>
              <a:rPr lang="en-US" sz="2800" dirty="0" smtClean="0">
                <a:latin typeface="Calibri"/>
                <a:ea typeface="ＭＳ Ｐゴシック" pitchFamily="34" charset="-128"/>
                <a:cs typeface="Calibri"/>
              </a:rPr>
              <a:t> of observations</a:t>
            </a:r>
          </a:p>
          <a:p>
            <a:pPr lvl="4">
              <a:lnSpc>
                <a:spcPct val="90000"/>
              </a:lnSpc>
            </a:pPr>
            <a:endParaRPr lang="en-US" sz="600" dirty="0" smtClean="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a:t>
            </a:r>
            <a:r>
              <a:rPr lang="en-US" sz="2400" dirty="0" smtClean="0">
                <a:latin typeface="Calibri"/>
                <a:ea typeface="ＭＳ Ｐゴシック" pitchFamily="34" charset="-128"/>
                <a:cs typeface="Calibri"/>
              </a:rPr>
              <a:t>localization</a:t>
            </a:r>
          </a:p>
          <a:p>
            <a:pPr lvl="1">
              <a:lnSpc>
                <a:spcPct val="90000"/>
              </a:lnSpc>
            </a:pPr>
            <a:r>
              <a:rPr lang="en-US" sz="2400" dirty="0" smtClean="0">
                <a:latin typeface="Calibri"/>
                <a:ea typeface="ＭＳ Ｐゴシック" pitchFamily="34" charset="-128"/>
                <a:cs typeface="Calibri"/>
              </a:rPr>
              <a:t>Speech recognition</a:t>
            </a:r>
            <a:endParaRPr lang="en-US" sz="24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Medical </a:t>
            </a:r>
            <a:r>
              <a:rPr lang="en-US" sz="2400" dirty="0" smtClean="0">
                <a:latin typeface="Calibri"/>
                <a:ea typeface="ＭＳ Ｐゴシック" pitchFamily="34" charset="-128"/>
                <a:cs typeface="Calibri"/>
              </a:rPr>
              <a:t>monitoring</a:t>
            </a:r>
          </a:p>
          <a:p>
            <a:pPr>
              <a:lnSpc>
                <a:spcPct val="90000"/>
              </a:lnSpc>
            </a:pPr>
            <a:endParaRPr lang="en-US" sz="2800" dirty="0" smtClean="0">
              <a:latin typeface="Calibri"/>
              <a:ea typeface="ＭＳ Ｐゴシック" pitchFamily="34" charset="-128"/>
              <a:cs typeface="Calibri"/>
            </a:endParaRPr>
          </a:p>
          <a:p>
            <a:pPr>
              <a:lnSpc>
                <a:spcPct val="90000"/>
              </a:lnSpc>
            </a:pPr>
            <a:r>
              <a:rPr lang="en-US" sz="2800" dirty="0" smtClean="0">
                <a:latin typeface="Calibri"/>
                <a:ea typeface="ＭＳ Ｐゴシック" pitchFamily="34" charset="-128"/>
                <a:cs typeface="Calibri"/>
              </a:rPr>
              <a:t>Need to introduce time (or space) into our models</a:t>
            </a:r>
          </a:p>
        </p:txBody>
      </p:sp>
    </p:spTree>
    <p:extLst>
      <p:ext uri="{BB962C8B-B14F-4D97-AF65-F5344CB8AC3E}">
        <p14:creationId xmlns:p14="http://schemas.microsoft.com/office/powerpoint/2010/main" val="1790940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smtClean="0">
                <a:ea typeface="ＭＳ Ｐゴシック" pitchFamily="34" charset="-128"/>
              </a:rPr>
              <a:t>Value of X at a given time is called the </a:t>
            </a:r>
            <a:r>
              <a:rPr lang="en-US" sz="2400" dirty="0" smtClean="0">
                <a:solidFill>
                  <a:srgbClr val="CC0000"/>
                </a:solidFill>
                <a:ea typeface="ＭＳ Ｐゴシック" pitchFamily="34" charset="-128"/>
              </a:rPr>
              <a:t>state</a:t>
            </a: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r>
              <a:rPr lang="en-US" sz="2400" dirty="0" smtClean="0">
                <a:ea typeface="ＭＳ Ｐゴシック" pitchFamily="34" charset="-128"/>
              </a:rPr>
              <a:t>Parameters: called </a:t>
            </a:r>
            <a:r>
              <a:rPr lang="en-US" sz="2400" dirty="0" smtClean="0">
                <a:solidFill>
                  <a:srgbClr val="CC0000"/>
                </a:solidFill>
                <a:ea typeface="ＭＳ Ｐゴシック" pitchFamily="34" charset="-128"/>
              </a:rPr>
              <a:t>transition probabilities </a:t>
            </a:r>
            <a:r>
              <a:rPr lang="en-US" sz="2400" dirty="0" smtClean="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a:t>
            </a:r>
            <a:r>
              <a:rPr lang="en-US" sz="2400" dirty="0" smtClean="0">
                <a:ea typeface="ＭＳ Ｐゴシック" pitchFamily="34" charset="-128"/>
              </a:rPr>
              <a:t>transition probabilities the same at all times</a:t>
            </a:r>
          </a:p>
          <a:p>
            <a:pPr lvl="1">
              <a:lnSpc>
                <a:spcPct val="90000"/>
              </a:lnSpc>
            </a:pPr>
            <a:r>
              <a:rPr lang="en-US" sz="2400" dirty="0" smtClean="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36151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lstStyle/>
          <a:p>
            <a:pPr lvl="1">
              <a:lnSpc>
                <a:spcPct val="90000"/>
              </a:lnSpc>
            </a:pPr>
            <a:r>
              <a:rPr lang="en-US" sz="2400" dirty="0" smtClean="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a:p>
            <a:pPr lvl="1">
              <a:lnSpc>
                <a:spcPct val="90000"/>
              </a:lnSpc>
            </a:pPr>
            <a:r>
              <a:rPr lang="en-US" sz="2400" dirty="0" smtClean="0">
                <a:ea typeface="ＭＳ Ｐゴシック" pitchFamily="34" charset="-128"/>
              </a:rPr>
              <a:t>More generally:</a:t>
            </a:r>
          </a:p>
          <a:p>
            <a:pPr lvl="1">
              <a:lnSpc>
                <a:spcPct val="90000"/>
              </a:lnSpc>
            </a:pPr>
            <a:endParaRPr lang="en-US" sz="20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4000" dirty="0" smtClean="0">
              <a:ea typeface="ＭＳ Ｐゴシック" pitchFamily="34" charset="-128"/>
            </a:endParaRPr>
          </a:p>
          <a:p>
            <a:pPr lvl="1">
              <a:lnSpc>
                <a:spcPct val="90000"/>
              </a:lnSpc>
            </a:pPr>
            <a:r>
              <a:rPr lang="en-US" sz="2400" dirty="0" smtClean="0">
                <a:ea typeface="ＭＳ Ｐゴシック" pitchFamily="34" charset="-128"/>
              </a:rPr>
              <a:t>Questions to be resolved:</a:t>
            </a:r>
          </a:p>
          <a:p>
            <a:pPr lvl="2">
              <a:lnSpc>
                <a:spcPct val="90000"/>
              </a:lnSpc>
            </a:pPr>
            <a:r>
              <a:rPr lang="en-US" sz="2000" dirty="0" smtClean="0">
                <a:ea typeface="ＭＳ Ｐゴシック" pitchFamily="34" charset="-128"/>
              </a:rPr>
              <a:t>Does this indeed define a joint distribution?</a:t>
            </a:r>
          </a:p>
          <a:p>
            <a:pPr lvl="2">
              <a:lnSpc>
                <a:spcPct val="90000"/>
              </a:lnSpc>
            </a:pPr>
            <a:r>
              <a:rPr lang="en-US" sz="2000" dirty="0" smtClean="0">
                <a:ea typeface="ＭＳ Ｐゴシック" pitchFamily="34" charset="-128"/>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11817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a:t>
            </a: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and</a:t>
            </a: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638800"/>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139894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 for all </a:t>
            </a:r>
            <a:r>
              <a:rPr lang="en-US" sz="2400" i="1" dirty="0" smtClean="0">
                <a:ea typeface="ＭＳ Ｐゴシック" pitchFamily="34" charset="-128"/>
              </a:rPr>
              <a:t>t</a:t>
            </a:r>
            <a:r>
              <a:rPr lang="en-US" sz="2400" dirty="0" smtClean="0">
                <a:ea typeface="ＭＳ Ｐゴシック" pitchFamily="34" charset="-128"/>
              </a:rPr>
              <a:t>: </a:t>
            </a:r>
          </a:p>
          <a:p>
            <a:pPr>
              <a:lnSpc>
                <a:spcPct val="90000"/>
              </a:lnSpc>
            </a:pPr>
            <a:endParaRPr lang="en-US" sz="2400" dirty="0" smtClean="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1725148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Models Recap</a:t>
            </a:r>
            <a:endParaRPr lang="en-US" dirty="0"/>
          </a:p>
        </p:txBody>
      </p:sp>
      <p:sp>
        <p:nvSpPr>
          <p:cNvPr id="3" name="Content Placeholder 2"/>
          <p:cNvSpPr>
            <a:spLocks noGrp="1"/>
          </p:cNvSpPr>
          <p:nvPr>
            <p:ph idx="1"/>
          </p:nvPr>
        </p:nvSpPr>
        <p:spPr/>
        <p:txBody>
          <a:bodyPr/>
          <a:lstStyle/>
          <a:p>
            <a:r>
              <a:rPr lang="en-US" dirty="0" smtClean="0"/>
              <a:t>Explicit assumption for all   </a:t>
            </a:r>
            <a:r>
              <a:rPr lang="en-US" i="1" dirty="0" smtClean="0"/>
              <a:t>t</a:t>
            </a:r>
            <a:r>
              <a:rPr lang="en-US" dirty="0" smtClean="0"/>
              <a:t> :</a:t>
            </a:r>
          </a:p>
          <a:p>
            <a:r>
              <a:rPr lang="en-US" dirty="0" smtClean="0"/>
              <a:t>Consequence, joint distribution can be written as: </a:t>
            </a:r>
          </a:p>
          <a:p>
            <a:endParaRPr lang="en-US" dirty="0"/>
          </a:p>
          <a:p>
            <a:endParaRPr lang="en-US" dirty="0" smtClean="0"/>
          </a:p>
          <a:p>
            <a:endParaRPr lang="en-US" sz="1800" dirty="0"/>
          </a:p>
          <a:p>
            <a:endParaRPr lang="en-US" sz="1000" dirty="0" smtClean="0"/>
          </a:p>
          <a:p>
            <a:r>
              <a:rPr lang="en-US" dirty="0" smtClean="0"/>
              <a:t>Implied conditional independencies:  (try to prove this!)</a:t>
            </a:r>
          </a:p>
          <a:p>
            <a:pPr lvl="1"/>
            <a:r>
              <a:rPr lang="en-US" dirty="0" smtClean="0"/>
              <a:t>Past variables independent of future variables given the present</a:t>
            </a:r>
          </a:p>
          <a:p>
            <a:pPr marL="457176" lvl="1" indent="0">
              <a:buNone/>
            </a:pPr>
            <a:r>
              <a:rPr lang="en-US" dirty="0" smtClean="0"/>
              <a:t>i.e., if                     or                      then:</a:t>
            </a:r>
          </a:p>
          <a:p>
            <a:r>
              <a:rPr lang="en-US" dirty="0" smtClean="0"/>
              <a:t>Additional explicit assumption:                         is the same for all </a:t>
            </a:r>
            <a:r>
              <a:rPr lang="en-US" i="1" dirty="0" smtClean="0"/>
              <a:t>t</a:t>
            </a:r>
            <a:endParaRPr lang="en-US" i="1"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524000"/>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4320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410200"/>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5530850"/>
            <a:ext cx="1390650" cy="23407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71" y="5537200"/>
            <a:ext cx="1395879" cy="23495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64250"/>
            <a:ext cx="1843012" cy="336550"/>
          </a:xfrm>
          <a:prstGeom prst="rect">
            <a:avLst/>
          </a:prstGeom>
        </p:spPr>
      </p:pic>
    </p:spTree>
    <p:extLst>
      <p:ext uri="{BB962C8B-B14F-4D97-AF65-F5344CB8AC3E}">
        <p14:creationId xmlns:p14="http://schemas.microsoft.com/office/powerpoint/2010/main" val="1320089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smtClean="0">
                <a:ea typeface="ＭＳ Ｐゴシック" pitchFamily="34" charset="-128"/>
              </a:rPr>
              <a:t>Basic conditional independence:</a:t>
            </a:r>
          </a:p>
          <a:p>
            <a:pPr lvl="1">
              <a:lnSpc>
                <a:spcPct val="80000"/>
              </a:lnSpc>
            </a:pPr>
            <a:r>
              <a:rPr lang="en-US" sz="2400" dirty="0" smtClean="0">
                <a:ea typeface="ＭＳ Ｐゴシック" pitchFamily="34" charset="-128"/>
              </a:rPr>
              <a:t>Past and future independent of the present</a:t>
            </a:r>
          </a:p>
          <a:p>
            <a:pPr lvl="1">
              <a:lnSpc>
                <a:spcPct val="80000"/>
              </a:lnSpc>
            </a:pPr>
            <a:r>
              <a:rPr lang="en-US" sz="2400" dirty="0" smtClean="0">
                <a:ea typeface="ＭＳ Ｐゴシック" pitchFamily="34" charset="-128"/>
              </a:rPr>
              <a:t>Each time step only depends on the previous</a:t>
            </a:r>
          </a:p>
          <a:p>
            <a:pPr lvl="1">
              <a:lnSpc>
                <a:spcPct val="80000"/>
              </a:lnSpc>
            </a:pPr>
            <a:r>
              <a:rPr lang="en-US" sz="2400" dirty="0" smtClean="0">
                <a:ea typeface="ＭＳ Ｐゴシック" pitchFamily="34" charset="-128"/>
              </a:rPr>
              <a:t>This is called the (first order) Markov property</a:t>
            </a:r>
          </a:p>
          <a:p>
            <a:pPr lvl="1">
              <a:lnSpc>
                <a:spcPct val="80000"/>
              </a:lnSpc>
            </a:pPr>
            <a:endParaRPr lang="en-US" sz="2400" dirty="0" smtClean="0">
              <a:ea typeface="ＭＳ Ｐゴシック" pitchFamily="34" charset="-128"/>
            </a:endParaRPr>
          </a:p>
          <a:p>
            <a:pPr>
              <a:lnSpc>
                <a:spcPct val="80000"/>
              </a:lnSpc>
            </a:pPr>
            <a:r>
              <a:rPr lang="en-US" sz="2800" dirty="0" smtClean="0">
                <a:ea typeface="ＭＳ Ｐゴシック" pitchFamily="34" charset="-128"/>
              </a:rPr>
              <a:t>Note that the chain is just a (</a:t>
            </a:r>
            <a:r>
              <a:rPr lang="en-US" sz="2800" dirty="0" err="1" smtClean="0">
                <a:ea typeface="ＭＳ Ｐゴシック" pitchFamily="34" charset="-128"/>
              </a:rPr>
              <a:t>growable</a:t>
            </a:r>
            <a:r>
              <a:rPr lang="en-US" sz="2800" dirty="0" smtClean="0">
                <a:ea typeface="ＭＳ Ｐゴシック" pitchFamily="34" charset="-128"/>
              </a:rPr>
              <a:t>) BN</a:t>
            </a:r>
          </a:p>
          <a:p>
            <a:pPr lvl="1">
              <a:lnSpc>
                <a:spcPct val="80000"/>
              </a:lnSpc>
            </a:pPr>
            <a:r>
              <a:rPr lang="en-US" sz="2400" dirty="0" smtClean="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extLst>
      <p:ext uri="{BB962C8B-B14F-4D97-AF65-F5344CB8AC3E}">
        <p14:creationId xmlns:p14="http://schemas.microsoft.com/office/powerpoint/2010/main" val="161766997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smtClean="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smtClean="0">
                <a:ea typeface="ＭＳ Ｐゴシック" pitchFamily="34" charset="-128"/>
              </a:rPr>
              <a:t>States: X = {rain, sun}</a:t>
            </a:r>
          </a:p>
          <a:p>
            <a:pPr marL="457176" lvl="1" indent="0">
              <a:buNone/>
            </a:pPr>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a:t>
            </a:r>
            <a:r>
              <a:rPr lang="en-US" sz="2400" dirty="0" smtClean="0">
                <a:solidFill>
                  <a:srgbClr val="CC0000"/>
                </a:solidFill>
                <a:latin typeface="Calibri"/>
                <a:cs typeface="Calibri"/>
              </a:rPr>
              <a:t>CPT</a:t>
            </a:r>
            <a:endParaRPr lang="en-US" sz="2400" dirty="0">
              <a:solidFill>
                <a:srgbClr val="CC0000"/>
              </a:solidFill>
              <a:latin typeface="Calibri"/>
              <a:cs typeface="Calibri"/>
            </a:endParaRP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smtClean="0">
                <a:ea typeface="ＭＳ Ｐゴシック" pitchFamily="34" charset="-128"/>
              </a:rPr>
              <a:t>Initial distribution: 1.0 sun</a:t>
            </a:r>
          </a:p>
          <a:p>
            <a:pPr lvl="2"/>
            <a:endParaRPr lang="en-US" dirty="0" smtClean="0">
              <a:ea typeface="ＭＳ Ｐゴシック" pitchFamily="34" charset="-128"/>
            </a:endParaRPr>
          </a:p>
          <a:p>
            <a:r>
              <a:rPr lang="en-US" sz="2800" dirty="0" smtClean="0">
                <a:ea typeface="ＭＳ Ｐゴシック" pitchFamily="34" charset="-128"/>
              </a:rPr>
              <a:t>CPT P(</a:t>
            </a:r>
            <a:r>
              <a:rPr lang="en-US" sz="2800" dirty="0" err="1" smtClean="0">
                <a:ea typeface="ＭＳ Ｐゴシック" pitchFamily="34" charset="-128"/>
              </a:rPr>
              <a:t>X</a:t>
            </a:r>
            <a:r>
              <a:rPr lang="en-US" sz="2800" baseline="-25000" dirty="0" err="1" smtClean="0">
                <a:ea typeface="ＭＳ Ｐゴシック" pitchFamily="34" charset="-128"/>
              </a:rPr>
              <a:t>t</a:t>
            </a:r>
            <a:r>
              <a:rPr lang="en-US" sz="2800" dirty="0" smtClean="0">
                <a:ea typeface="ＭＳ Ｐゴシック" pitchFamily="34" charset="-128"/>
              </a:rPr>
              <a:t> | X</a:t>
            </a:r>
            <a:r>
              <a:rPr lang="en-US" sz="2800" baseline="-25000" dirty="0" smtClean="0">
                <a:ea typeface="ＭＳ Ｐゴシック" pitchFamily="34" charset="-128"/>
              </a:rPr>
              <a:t>t-1</a:t>
            </a:r>
            <a:r>
              <a:rPr lang="en-US" sz="2800" dirty="0" smtClean="0">
                <a:ea typeface="ＭＳ Ｐゴシック" pitchFamily="34" charset="-128"/>
              </a:rPr>
              <a:t>):</a:t>
            </a:r>
          </a:p>
          <a:p>
            <a:pPr lvl="1"/>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extLst>
      <p:ext uri="{BB962C8B-B14F-4D97-AF65-F5344CB8AC3E}">
        <p14:creationId xmlns:p14="http://schemas.microsoft.com/office/powerpoint/2010/main" val="1206693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Markov Chain: Weather</a:t>
            </a:r>
            <a:endParaRPr lang="en-US" dirty="0"/>
          </a:p>
        </p:txBody>
      </p:sp>
      <p:sp>
        <p:nvSpPr>
          <p:cNvPr id="3" name="Content Placeholder 2"/>
          <p:cNvSpPr>
            <a:spLocks noGrp="1"/>
          </p:cNvSpPr>
          <p:nvPr>
            <p:ph idx="1"/>
          </p:nvPr>
        </p:nvSpPr>
        <p:spPr/>
        <p:txBody>
          <a:bodyPr/>
          <a:lstStyle/>
          <a:p>
            <a:r>
              <a:rPr lang="en-US" dirty="0" smtClean="0"/>
              <a:t>Initial distribution: 1.0 sun</a:t>
            </a:r>
          </a:p>
          <a:p>
            <a:endParaRPr lang="en-US" dirty="0"/>
          </a:p>
          <a:p>
            <a:endParaRPr lang="en-US" dirty="0" smtClean="0"/>
          </a:p>
          <a:p>
            <a:endParaRPr lang="en-US" dirty="0"/>
          </a:p>
          <a:p>
            <a:r>
              <a:rPr lang="en-US" dirty="0" smtClean="0"/>
              <a:t>What is the probability distribution after one step?</a:t>
            </a:r>
            <a:endParaRPr lang="en-US" dirty="0"/>
          </a:p>
        </p:txBody>
      </p:sp>
      <p:sp>
        <p:nvSpPr>
          <p:cNvPr id="5" name="Oval 4"/>
          <p:cNvSpPr>
            <a:spLocks noChangeArrowheads="1"/>
          </p:cNvSpPr>
          <p:nvPr/>
        </p:nvSpPr>
        <p:spPr bwMode="auto">
          <a:xfrm>
            <a:off x="7529513" y="19192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9192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11818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8200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20574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2875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3716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9098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538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3062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0198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857226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smtClean="0">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1746609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smtClean="0"/>
              <a:t>	Shorthand notation:</a:t>
            </a:r>
          </a:p>
          <a:p>
            <a:endParaRPr lang="en-US" sz="2400" dirty="0" smtClean="0"/>
          </a:p>
          <a:p>
            <a:endParaRPr lang="en-US" sz="2400" dirty="0"/>
          </a:p>
          <a:p>
            <a:endParaRPr lang="en-US" sz="2400" dirty="0" smtClean="0"/>
          </a:p>
          <a:p>
            <a:endParaRPr lang="en-US" sz="2400" dirty="0"/>
          </a:p>
          <a:p>
            <a:endParaRPr lang="en-US" sz="2400" dirty="0" smtClean="0"/>
          </a:p>
          <a:p>
            <a:pPr marL="0" indent="0">
              <a:buNone/>
            </a:pPr>
            <a:r>
              <a:rPr lang="en-US" sz="2400" dirty="0" smtClean="0"/>
              <a:t>OK </a:t>
            </a:r>
            <a:r>
              <a:rPr lang="en-US" sz="2400" i="1" dirty="0"/>
              <a:t>if</a:t>
            </a:r>
            <a:r>
              <a:rPr lang="en-US" sz="2400" dirty="0"/>
              <a:t> all domain entries </a:t>
            </a:r>
            <a:r>
              <a:rPr lang="en-US" sz="2400" dirty="0" smtClean="0"/>
              <a:t>are unique</a:t>
            </a:r>
          </a:p>
          <a:p>
            <a:endParaRPr lang="en-US" sz="2400" dirty="0"/>
          </a:p>
          <a:p>
            <a:endParaRPr lang="en-US" sz="2400" dirty="0" smtClean="0"/>
          </a:p>
        </p:txBody>
      </p:sp>
      <p:sp>
        <p:nvSpPr>
          <p:cNvPr id="8194" name="Title 1"/>
          <p:cNvSpPr>
            <a:spLocks noGrp="1"/>
          </p:cNvSpPr>
          <p:nvPr>
            <p:ph type="title"/>
          </p:nvPr>
        </p:nvSpPr>
        <p:spPr/>
        <p:txBody>
          <a:bodyPr/>
          <a:lstStyle/>
          <a:p>
            <a:r>
              <a:rPr lang="en-US" dirty="0" smtClean="0"/>
              <a:t>Review: Probability </a:t>
            </a:r>
            <a:r>
              <a:rPr lang="en-US" dirty="0" smtClean="0"/>
              <a:t>Distributions</a:t>
            </a:r>
          </a:p>
        </p:txBody>
      </p:sp>
      <p:sp>
        <p:nvSpPr>
          <p:cNvPr id="3" name="Content Placeholder 2"/>
          <p:cNvSpPr>
            <a:spLocks noGrp="1"/>
          </p:cNvSpPr>
          <p:nvPr>
            <p:ph idx="1"/>
          </p:nvPr>
        </p:nvSpPr>
        <p:spPr>
          <a:xfrm>
            <a:off x="204098" y="1304126"/>
            <a:ext cx="6882626" cy="4706149"/>
          </a:xfrm>
        </p:spPr>
        <p:txBody>
          <a:bodyPr/>
          <a:lstStyle/>
          <a:p>
            <a:r>
              <a:rPr lang="en-US" sz="2400" dirty="0" smtClean="0"/>
              <a:t>Unobserved random variables have distributions</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a:p>
            <a:r>
              <a:rPr lang="en-US" sz="2400" dirty="0" smtClean="0"/>
              <a:t>A distribution is a TABLE of probabilities of values</a:t>
            </a:r>
          </a:p>
          <a:p>
            <a:pPr lvl="8"/>
            <a:endParaRPr lang="en-US" sz="1200" dirty="0" smtClean="0"/>
          </a:p>
          <a:p>
            <a:r>
              <a:rPr lang="en-US" sz="2400" dirty="0" smtClean="0"/>
              <a:t>A probability (lower case value) is a single number</a:t>
            </a:r>
          </a:p>
          <a:p>
            <a:pPr lvl="2"/>
            <a:endParaRPr lang="en-US" sz="1600" dirty="0" smtClean="0"/>
          </a:p>
          <a:p>
            <a:endParaRPr lang="en-US" sz="2400" dirty="0" smtClean="0"/>
          </a:p>
          <a:p>
            <a:r>
              <a:rPr lang="en-US" sz="2400" dirty="0" smtClean="0"/>
              <a:t>Must have:                                                 and</a:t>
            </a:r>
          </a:p>
        </p:txBody>
      </p:sp>
      <p:graphicFrame>
        <p:nvGraphicFramePr>
          <p:cNvPr id="5" name="Group 56"/>
          <p:cNvGraphicFramePr>
            <a:graphicFrameLocks noGrp="1"/>
          </p:cNvGraphicFramePr>
          <p:nvPr>
            <p:extLst>
              <p:ext uri="{D42A27DB-BD31-4B8C-83A1-F6EECF244321}">
                <p14:modId xmlns:p14="http://schemas.microsoft.com/office/powerpoint/2010/main" val="294217655"/>
              </p:ext>
            </p:extLst>
          </p:nvPr>
        </p:nvGraphicFramePr>
        <p:xfrm>
          <a:off x="1360963" y="221614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Group 70"/>
          <p:cNvGraphicFramePr>
            <a:graphicFrameLocks noGrp="1"/>
          </p:cNvGraphicFramePr>
          <p:nvPr>
            <p:extLst>
              <p:ext uri="{D42A27DB-BD31-4B8C-83A1-F6EECF244321}">
                <p14:modId xmlns:p14="http://schemas.microsoft.com/office/powerpoint/2010/main" val="52031677"/>
              </p:ext>
            </p:extLst>
          </p:nvPr>
        </p:nvGraphicFramePr>
        <p:xfrm>
          <a:off x="3410425" y="2216140"/>
          <a:ext cx="1922463" cy="1485900"/>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374588" y="6045653"/>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4229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smtClean="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a:t>
            </a:r>
            <a:r>
              <a:rPr lang="en-US" sz="2800" dirty="0" smtClean="0"/>
              <a:t>sun</a:t>
            </a:r>
            <a:endParaRPr lang="en-US" sz="2800" dirty="0"/>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smtClean="0"/>
              <a:t>	</a:t>
            </a:r>
            <a:endParaRPr lang="en-US" sz="2800" dirty="0"/>
          </a:p>
          <a:p>
            <a:pPr>
              <a:buFont typeface="Wingdings" charset="0"/>
              <a:buChar char="§"/>
              <a:defRPr/>
            </a:pPr>
            <a:r>
              <a:rPr lang="en-US" sz="2800" dirty="0"/>
              <a:t>From initial observation of </a:t>
            </a:r>
            <a:r>
              <a:rPr lang="en-US" sz="2800" dirty="0" smtClean="0"/>
              <a:t>rain</a:t>
            </a:r>
          </a:p>
          <a:p>
            <a:pPr>
              <a:buFont typeface="Wingdings" charset="0"/>
              <a:buChar char="§"/>
              <a:defRPr/>
            </a:pPr>
            <a:endParaRPr lang="en-US" sz="2800" dirty="0"/>
          </a:p>
          <a:p>
            <a:pPr>
              <a:buFont typeface="Wingdings" charset="0"/>
              <a:buChar char="§"/>
              <a:defRPr/>
            </a:pPr>
            <a:endParaRPr lang="en-US" sz="2800" dirty="0" smtClean="0"/>
          </a:p>
          <a:p>
            <a:pPr lvl="4">
              <a:buFont typeface="Wingdings" charset="0"/>
              <a:buChar char="§"/>
              <a:defRPr/>
            </a:pPr>
            <a:endParaRPr lang="en-US" sz="1600" dirty="0"/>
          </a:p>
          <a:p>
            <a:pPr>
              <a:buFont typeface="Wingdings" charset="0"/>
              <a:buChar char="§"/>
              <a:defRPr/>
            </a:pPr>
            <a:r>
              <a:rPr lang="en-US" sz="2800" dirty="0" smtClean="0"/>
              <a:t>From yet another initial distribution P(X</a:t>
            </a:r>
            <a:r>
              <a:rPr lang="en-US" sz="2800" baseline="-25000" dirty="0" smtClean="0"/>
              <a:t>1</a:t>
            </a:r>
            <a:r>
              <a:rPr lang="en-US" sz="2800" dirty="0" smtClean="0"/>
              <a:t>):</a:t>
            </a:r>
            <a:endParaRPr lang="en-US" sz="2800" dirty="0"/>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smtClean="0">
                <a:solidFill>
                  <a:srgbClr val="FF0000"/>
                </a:solidFill>
                <a:latin typeface="Calibri"/>
                <a:cs typeface="Calibri"/>
              </a:rPr>
              <a:t>[Demo: L13D1,2,3]</a:t>
            </a:r>
            <a:endParaRPr lang="en-US" dirty="0">
              <a:solidFill>
                <a:srgbClr val="FF0000"/>
              </a:solidFill>
              <a:latin typeface="Calibri"/>
              <a:cs typeface="Calibri"/>
            </a:endParaRPr>
          </a:p>
        </p:txBody>
      </p:sp>
    </p:spTree>
    <p:extLst>
      <p:ext uri="{BB962C8B-B14F-4D97-AF65-F5344CB8AC3E}">
        <p14:creationId xmlns:p14="http://schemas.microsoft.com/office/powerpoint/2010/main" val="515540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Basic Dynamics</a:t>
            </a:r>
            <a:endParaRPr lang="en-US" dirty="0"/>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2999"/>
            <a:ext cx="8412482" cy="5257801"/>
          </a:xfrm>
          <a:prstGeom prst="rect">
            <a:avLst/>
          </a:prstGeom>
        </p:spPr>
      </p:pic>
    </p:spTree>
    <p:extLst>
      <p:ext uri="{BB962C8B-B14F-4D97-AF65-F5344CB8AC3E}">
        <p14:creationId xmlns:p14="http://schemas.microsoft.com/office/powerpoint/2010/main" val="1345320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Circular Dynamics</a:t>
            </a:r>
            <a:endParaRPr lang="en-US" dirty="0"/>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640316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Whirlpool Dynamics</a:t>
            </a:r>
            <a:endParaRPr lang="en-US" dirty="0"/>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2144466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ea typeface="ＭＳ Ｐゴシック" pitchFamily="34" charset="-128"/>
              </a:rPr>
              <a:t>Stationary distribution:</a:t>
            </a:r>
          </a:p>
          <a:p>
            <a:pPr lvl="1">
              <a:lnSpc>
                <a:spcPct val="90000"/>
              </a:lnSpc>
            </a:pPr>
            <a:r>
              <a:rPr lang="en-US" sz="2400" dirty="0" smtClean="0">
                <a:ea typeface="ＭＳ Ｐゴシック" pitchFamily="34" charset="-128"/>
              </a:rPr>
              <a:t>The distribution we end up with is called the </a:t>
            </a:r>
            <a:r>
              <a:rPr lang="en-US" sz="2400" dirty="0" smtClean="0">
                <a:solidFill>
                  <a:srgbClr val="CC0000"/>
                </a:solidFill>
                <a:ea typeface="ＭＳ Ｐゴシック" pitchFamily="34" charset="-128"/>
              </a:rPr>
              <a:t>stationary distribution </a:t>
            </a:r>
            <a:r>
              <a:rPr lang="en-US" sz="2400" dirty="0">
                <a:solidFill>
                  <a:srgbClr val="CC0000"/>
                </a:solidFill>
              </a:rPr>
              <a:t> </a:t>
            </a:r>
            <a:r>
              <a:rPr lang="en-US" sz="2400" dirty="0" smtClean="0">
                <a:solidFill>
                  <a:srgbClr val="CC0000"/>
                </a:solidFill>
              </a:rPr>
              <a:t> </a:t>
            </a:r>
            <a:r>
              <a:rPr lang="en-US" sz="2400" baseline="-25000" dirty="0" smtClean="0">
                <a:solidFill>
                  <a:srgbClr val="CC0000"/>
                </a:solidFill>
                <a:latin typeface="cmsy10" pitchFamily="34" charset="0"/>
                <a:ea typeface="ＭＳ Ｐゴシック" pitchFamily="34" charset="-128"/>
              </a:rPr>
              <a:t>        </a:t>
            </a:r>
            <a:r>
              <a:rPr lang="en-US" sz="2400" dirty="0" smtClean="0">
                <a:ea typeface="ＭＳ Ｐゴシック" pitchFamily="34" charset="-128"/>
              </a:rPr>
              <a:t>of the chain</a:t>
            </a:r>
          </a:p>
          <a:p>
            <a:pPr lvl="1">
              <a:lnSpc>
                <a:spcPct val="90000"/>
              </a:lnSpc>
            </a:pPr>
            <a:r>
              <a:rPr lang="en-US" sz="2400" dirty="0" smtClean="0">
                <a:ea typeface="ＭＳ Ｐゴシック" pitchFamily="34" charset="-128"/>
              </a:rPr>
              <a:t>It satisfies</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sp>
        <p:nvSpPr>
          <p:cNvPr id="31745" name="Rectangle 2"/>
          <p:cNvSpPr>
            <a:spLocks noGrp="1" noChangeArrowheads="1"/>
          </p:cNvSpPr>
          <p:nvPr>
            <p:ph type="title"/>
          </p:nvPr>
        </p:nvSpPr>
        <p:spPr/>
        <p:txBody>
          <a:bodyPr/>
          <a:lstStyle/>
          <a:p>
            <a:r>
              <a:rPr lang="en-US" smtClean="0">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smtClean="0">
                <a:ea typeface="ＭＳ Ｐゴシック" pitchFamily="34" charset="-128"/>
              </a:rPr>
              <a:t>For most chains:</a:t>
            </a:r>
          </a:p>
          <a:p>
            <a:pPr lvl="1">
              <a:lnSpc>
                <a:spcPct val="90000"/>
              </a:lnSpc>
            </a:pPr>
            <a:r>
              <a:rPr lang="en-US" sz="2400" dirty="0">
                <a:ea typeface="ＭＳ Ｐゴシック" pitchFamily="34" charset="-128"/>
              </a:rPr>
              <a:t>I</a:t>
            </a:r>
            <a:r>
              <a:rPr lang="en-US" sz="2400" dirty="0" smtClean="0">
                <a:ea typeface="ＭＳ Ｐゴシック" pitchFamily="34" charset="-128"/>
              </a:rPr>
              <a:t>nfluence of the initial distribution gets less and less over time.</a:t>
            </a:r>
          </a:p>
          <a:p>
            <a:pPr lvl="1">
              <a:lnSpc>
                <a:spcPct val="90000"/>
              </a:lnSpc>
            </a:pPr>
            <a:r>
              <a:rPr lang="en-US" sz="2400" dirty="0" smtClean="0">
                <a:ea typeface="ＭＳ Ｐゴシック" pitchFamily="34" charset="-128"/>
              </a:rPr>
              <a:t>The distribution we end up in is independent of the initial distribution</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extLst>
      <p:ext uri="{BB962C8B-B14F-4D97-AF65-F5344CB8AC3E}">
        <p14:creationId xmlns:p14="http://schemas.microsoft.com/office/powerpoint/2010/main" val="1069964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smtClean="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smtClean="0">
                <a:latin typeface="Calibri"/>
                <a:cs typeface="Calibri"/>
              </a:rPr>
              <a:t>Also:</a:t>
            </a:r>
            <a:endParaRPr lang="en-US" sz="2400" dirty="0">
              <a:latin typeface="Calibri"/>
              <a:cs typeface="Calibri"/>
            </a:endParaRPr>
          </a:p>
        </p:txBody>
      </p:sp>
    </p:spTree>
    <p:extLst>
      <p:ext uri="{BB962C8B-B14F-4D97-AF65-F5344CB8AC3E}">
        <p14:creationId xmlns:p14="http://schemas.microsoft.com/office/powerpoint/2010/main" val="1500232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smtClean="0">
                <a:ea typeface="ＭＳ Ｐゴシック" pitchFamily="34" charset="-128"/>
              </a:rPr>
              <a:t>PageRank over a web graph</a:t>
            </a:r>
          </a:p>
          <a:p>
            <a:pPr lvl="1">
              <a:lnSpc>
                <a:spcPct val="80000"/>
              </a:lnSpc>
            </a:pPr>
            <a:r>
              <a:rPr lang="en-US" sz="2000" dirty="0" smtClean="0">
                <a:ea typeface="ＭＳ Ｐゴシック" pitchFamily="34" charset="-128"/>
              </a:rPr>
              <a:t>Each web page is a state</a:t>
            </a:r>
          </a:p>
          <a:p>
            <a:pPr lvl="5">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Initial distribution: uniform over pages</a:t>
            </a:r>
          </a:p>
          <a:p>
            <a:pPr lvl="6">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Transitions:</a:t>
            </a:r>
          </a:p>
          <a:p>
            <a:pPr lvl="5">
              <a:lnSpc>
                <a:spcPct val="80000"/>
              </a:lnSpc>
            </a:pPr>
            <a:endParaRPr lang="en-US" sz="500" dirty="0" smtClean="0">
              <a:ea typeface="ＭＳ Ｐゴシック" pitchFamily="34" charset="-128"/>
            </a:endParaRPr>
          </a:p>
          <a:p>
            <a:pPr lvl="2">
              <a:lnSpc>
                <a:spcPct val="80000"/>
              </a:lnSpc>
            </a:pPr>
            <a:r>
              <a:rPr lang="en-US" sz="1800" dirty="0" smtClean="0">
                <a:ea typeface="ＭＳ Ｐゴシック" pitchFamily="34" charset="-128"/>
              </a:rPr>
              <a:t>With prob. c, uniform jump to a</a:t>
            </a:r>
          </a:p>
          <a:p>
            <a:pPr lvl="2">
              <a:lnSpc>
                <a:spcPct val="80000"/>
              </a:lnSpc>
              <a:buFont typeface="Wingdings" pitchFamily="2" charset="2"/>
              <a:buNone/>
            </a:pPr>
            <a:r>
              <a:rPr lang="en-US" sz="1800" dirty="0" smtClean="0">
                <a:ea typeface="ＭＳ Ｐゴシック" pitchFamily="34" charset="-128"/>
              </a:rPr>
              <a:t>	random page (dotted lines, not all shown)</a:t>
            </a:r>
          </a:p>
          <a:p>
            <a:pPr lvl="2">
              <a:lnSpc>
                <a:spcPct val="80000"/>
              </a:lnSpc>
            </a:pPr>
            <a:r>
              <a:rPr lang="en-US" sz="1800" dirty="0" smtClean="0">
                <a:ea typeface="ＭＳ Ｐゴシック" pitchFamily="34" charset="-128"/>
              </a:rPr>
              <a:t>With prob. 1-c, follow a random</a:t>
            </a:r>
          </a:p>
          <a:p>
            <a:pPr lvl="2">
              <a:lnSpc>
                <a:spcPct val="80000"/>
              </a:lnSpc>
              <a:buFont typeface="Wingdings" pitchFamily="2" charset="2"/>
              <a:buNone/>
            </a:pPr>
            <a:r>
              <a:rPr lang="en-US" sz="1800" dirty="0" smtClean="0">
                <a:ea typeface="ＭＳ Ｐゴシック" pitchFamily="34" charset="-128"/>
              </a:rPr>
              <a:t>	</a:t>
            </a:r>
            <a:r>
              <a:rPr lang="en-US" sz="1800" dirty="0" err="1" smtClean="0">
                <a:ea typeface="ＭＳ Ｐゴシック" pitchFamily="34" charset="-128"/>
              </a:rPr>
              <a:t>outlink</a:t>
            </a:r>
            <a:r>
              <a:rPr lang="en-US" sz="1800" dirty="0" smtClean="0">
                <a:ea typeface="ＭＳ Ｐゴシック" pitchFamily="34" charset="-128"/>
              </a:rPr>
              <a:t> (solid lines)</a:t>
            </a:r>
          </a:p>
          <a:p>
            <a:pPr lvl="3">
              <a:lnSpc>
                <a:spcPct val="80000"/>
              </a:lnSpc>
            </a:pPr>
            <a:endParaRPr lang="en-US" sz="1200" dirty="0" smtClean="0">
              <a:ea typeface="ＭＳ Ｐゴシック" pitchFamily="34" charset="-128"/>
            </a:endParaRPr>
          </a:p>
          <a:p>
            <a:pPr>
              <a:lnSpc>
                <a:spcPct val="80000"/>
              </a:lnSpc>
            </a:pPr>
            <a:r>
              <a:rPr lang="en-US" sz="2400" dirty="0" smtClean="0">
                <a:ea typeface="ＭＳ Ｐゴシック" pitchFamily="34" charset="-128"/>
              </a:rPr>
              <a:t>Stationary distribution</a:t>
            </a:r>
          </a:p>
          <a:p>
            <a:pPr lvl="1">
              <a:lnSpc>
                <a:spcPct val="80000"/>
              </a:lnSpc>
            </a:pPr>
            <a:r>
              <a:rPr lang="en-US" sz="2000" dirty="0" smtClean="0">
                <a:ea typeface="ＭＳ Ｐゴシック" pitchFamily="34" charset="-128"/>
              </a:rPr>
              <a:t>Will spend more time on highly reachable pages</a:t>
            </a:r>
          </a:p>
          <a:p>
            <a:pPr lvl="1">
              <a:lnSpc>
                <a:spcPct val="80000"/>
              </a:lnSpc>
            </a:pPr>
            <a:r>
              <a:rPr lang="en-US" sz="2000" dirty="0" smtClean="0">
                <a:ea typeface="ＭＳ Ｐゴシック" pitchFamily="34" charset="-128"/>
              </a:rPr>
              <a:t>E.g. many ways to get to the Acrobat Reader download page</a:t>
            </a:r>
          </a:p>
          <a:p>
            <a:pPr lvl="1">
              <a:lnSpc>
                <a:spcPct val="80000"/>
              </a:lnSpc>
            </a:pPr>
            <a:r>
              <a:rPr lang="en-US" sz="2000" dirty="0" smtClean="0">
                <a:ea typeface="ＭＳ Ｐゴシック" pitchFamily="34" charset="-128"/>
              </a:rPr>
              <a:t>Somewhat robust to link spam</a:t>
            </a:r>
          </a:p>
          <a:p>
            <a:pPr lvl="1">
              <a:lnSpc>
                <a:spcPct val="80000"/>
              </a:lnSpc>
            </a:pPr>
            <a:r>
              <a:rPr lang="en-US" sz="2000" dirty="0" smtClean="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extLst>
      <p:ext uri="{BB962C8B-B14F-4D97-AF65-F5344CB8AC3E}">
        <p14:creationId xmlns:p14="http://schemas.microsoft.com/office/powerpoint/2010/main" val="1431260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smtClean="0">
                <a:ea typeface="ＭＳ Ｐゴシック" pitchFamily="34" charset="-128"/>
              </a:rPr>
              <a:t>Each joint instantiation over all hidden and query variables is a state: {</a:t>
            </a:r>
            <a:r>
              <a:rPr lang="en-US" sz="2400" dirty="0" smtClean="0">
                <a:latin typeface="Calibri"/>
                <a:ea typeface="ＭＳ Ｐゴシック" pitchFamily="34" charset="-128"/>
              </a:rPr>
              <a:t>X</a:t>
            </a:r>
            <a:r>
              <a:rPr lang="en-US" sz="2400" baseline="-25000" dirty="0" smtClean="0">
                <a:latin typeface="Calibri"/>
                <a:ea typeface="ＭＳ Ｐゴシック" pitchFamily="34" charset="-128"/>
              </a:rPr>
              <a:t>1</a:t>
            </a:r>
            <a:r>
              <a:rPr lang="en-US" sz="2400" dirty="0" smtClean="0">
                <a:ea typeface="ＭＳ Ｐゴシック" pitchFamily="34" charset="-128"/>
              </a:rPr>
              <a:t>, …, </a:t>
            </a:r>
            <a:r>
              <a:rPr lang="en-US" sz="2400" dirty="0" err="1" smtClean="0">
                <a:latin typeface="Calibri"/>
                <a:ea typeface="ＭＳ Ｐゴシック" pitchFamily="34" charset="-128"/>
              </a:rPr>
              <a:t>X</a:t>
            </a:r>
            <a:r>
              <a:rPr lang="en-US" sz="2400" baseline="-25000" dirty="0" err="1" smtClean="0">
                <a:latin typeface="Calibri"/>
                <a:ea typeface="ＭＳ Ｐゴシック" pitchFamily="34" charset="-128"/>
              </a:rPr>
              <a:t>n</a:t>
            </a:r>
            <a:r>
              <a:rPr lang="en-US" sz="2400" dirty="0" smtClean="0">
                <a:ea typeface="ＭＳ Ｐゴシック" pitchFamily="34" charset="-128"/>
              </a:rPr>
              <a:t>} = H U Q</a:t>
            </a:r>
          </a:p>
          <a:p>
            <a:pPr lvl="4"/>
            <a:endParaRPr lang="en-US" sz="1400" dirty="0" smtClean="0">
              <a:ea typeface="ＭＳ Ｐゴシック" pitchFamily="34" charset="-128"/>
            </a:endParaRPr>
          </a:p>
          <a:p>
            <a:r>
              <a:rPr lang="en-US" sz="2400" dirty="0" smtClean="0">
                <a:ea typeface="ＭＳ Ｐゴシック" pitchFamily="34" charset="-128"/>
              </a:rPr>
              <a:t>Transitions:</a:t>
            </a:r>
          </a:p>
          <a:p>
            <a:pPr lvl="1"/>
            <a:r>
              <a:rPr lang="en-US" sz="2000" dirty="0" smtClean="0">
                <a:ea typeface="ＭＳ Ｐゴシック" pitchFamily="34" charset="-128"/>
              </a:rPr>
              <a:t>With probability 1/n resample variable </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according to 	</a:t>
            </a:r>
            <a:endParaRPr lang="en-US" sz="2000" dirty="0">
              <a:ea typeface="ＭＳ Ｐゴシック" pitchFamily="34" charset="-128"/>
            </a:endParaRPr>
          </a:p>
          <a:p>
            <a:pPr lvl="6"/>
            <a:endParaRPr lang="en-US" sz="1200" dirty="0" smtClean="0">
              <a:ea typeface="ＭＳ Ｐゴシック" pitchFamily="34" charset="-128"/>
            </a:endParaRPr>
          </a:p>
          <a:p>
            <a:pPr marL="457176" lvl="1" indent="0">
              <a:buNone/>
            </a:pPr>
            <a:r>
              <a:rPr lang="en-US" sz="2000" dirty="0">
                <a:ea typeface="ＭＳ Ｐゴシック" pitchFamily="34" charset="-128"/>
              </a:rPr>
              <a:t>	</a:t>
            </a:r>
            <a:r>
              <a:rPr lang="en-US" sz="2000" dirty="0" smtClean="0">
                <a:ea typeface="ＭＳ Ｐゴシック" pitchFamily="34" charset="-128"/>
              </a:rPr>
              <a:t>P(</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 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x</a:t>
            </a:r>
            <a:r>
              <a:rPr lang="en-US" sz="2000" baseline="-25000" dirty="0" smtClean="0">
                <a:ea typeface="ＭＳ Ｐゴシック" pitchFamily="34" charset="-128"/>
              </a:rPr>
              <a:t>j-1, </a:t>
            </a:r>
            <a:r>
              <a:rPr lang="en-US" sz="2000" dirty="0" smtClean="0">
                <a:ea typeface="ＭＳ Ｐゴシック" pitchFamily="34" charset="-128"/>
              </a:rPr>
              <a:t>x</a:t>
            </a:r>
            <a:r>
              <a:rPr lang="en-US" sz="2000" baseline="-25000" dirty="0" smtClean="0">
                <a:ea typeface="ＭＳ Ｐゴシック" pitchFamily="34" charset="-128"/>
              </a:rPr>
              <a:t>j+1</a:t>
            </a:r>
            <a:r>
              <a:rPr lang="en-US" sz="2000" dirty="0" smtClean="0">
                <a:ea typeface="ＭＳ Ｐゴシック" pitchFamily="34" charset="-128"/>
              </a:rPr>
              <a:t>, …, </a:t>
            </a:r>
            <a:r>
              <a:rPr lang="en-US" sz="2000" dirty="0" err="1" smtClean="0">
                <a:ea typeface="ＭＳ Ｐゴシック" pitchFamily="34" charset="-128"/>
              </a:rPr>
              <a:t>x</a:t>
            </a:r>
            <a:r>
              <a:rPr lang="en-US" sz="2000" baseline="-25000" dirty="0" err="1" smtClean="0">
                <a:ea typeface="ＭＳ Ｐゴシック" pitchFamily="34" charset="-128"/>
              </a:rPr>
              <a:t>n</a:t>
            </a:r>
            <a:r>
              <a:rPr lang="en-US" sz="2000" baseline="-25000" dirty="0" smtClean="0">
                <a:ea typeface="ＭＳ Ｐゴシック" pitchFamily="34" charset="-128"/>
              </a:rPr>
              <a:t>,</a:t>
            </a:r>
            <a:r>
              <a:rPr lang="en-US" sz="2000" dirty="0" smtClean="0">
                <a:ea typeface="ＭＳ Ｐゴシック" pitchFamily="34" charset="-128"/>
              </a:rPr>
              <a:t> 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2"/>
            <a:endParaRPr lang="en-US" sz="1800" dirty="0" smtClean="0">
              <a:ea typeface="ＭＳ Ｐゴシック" pitchFamily="34" charset="-128"/>
            </a:endParaRPr>
          </a:p>
          <a:p>
            <a:r>
              <a:rPr lang="en-US" sz="2400" dirty="0" smtClean="0">
                <a:ea typeface="ＭＳ Ｐゴシック" pitchFamily="34" charset="-128"/>
              </a:rPr>
              <a:t>Stationary distribution:</a:t>
            </a:r>
          </a:p>
          <a:p>
            <a:pPr lvl="1"/>
            <a:r>
              <a:rPr lang="en-US" sz="2000" dirty="0" smtClean="0">
                <a:ea typeface="ＭＳ Ｐゴシック" pitchFamily="34" charset="-128"/>
              </a:rPr>
              <a:t>Conditional distribution P(X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 , X</a:t>
            </a:r>
            <a:r>
              <a:rPr lang="en-US" sz="2000" baseline="-25000" dirty="0" smtClean="0">
                <a:ea typeface="ＭＳ Ｐゴシック" pitchFamily="34" charset="-128"/>
              </a:rPr>
              <a:t>n</a:t>
            </a:r>
            <a:r>
              <a:rPr lang="en-US" sz="2000" dirty="0" smtClean="0">
                <a:ea typeface="ＭＳ Ｐゴシック" pitchFamily="34" charset="-128"/>
              </a:rPr>
              <a:t>|e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1"/>
            <a:r>
              <a:rPr lang="en-US" sz="2000" dirty="0" smtClean="0">
                <a:ea typeface="ＭＳ Ｐゴシック" pitchFamily="34" charset="-128"/>
              </a:rPr>
              <a:t>Means that w</a:t>
            </a:r>
            <a:r>
              <a:rPr lang="en-US" sz="2000" dirty="0" smtClean="0">
                <a:ea typeface="ＭＳ Ｐゴシック" pitchFamily="34" charset="-128"/>
                <a:sym typeface="Wingdings" pitchFamily="2" charset="2"/>
              </a:rPr>
              <a:t>hen running Gibbs sampling long enough we get a sample from the desired distribution</a:t>
            </a:r>
          </a:p>
          <a:p>
            <a:pPr lvl="1"/>
            <a:r>
              <a:rPr lang="en-US" sz="2000" dirty="0" smtClean="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extLst>
      <p:ext uri="{BB962C8B-B14F-4D97-AF65-F5344CB8AC3E}">
        <p14:creationId xmlns:p14="http://schemas.microsoft.com/office/powerpoint/2010/main" val="1247566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r>
              <a:rPr lang="en-US" dirty="0" smtClean="0"/>
              <a:t>Up: Markov Models</a:t>
            </a:r>
            <a:r>
              <a:rPr lang="en-US" dirty="0"/>
              <a:t> </a:t>
            </a:r>
            <a:r>
              <a:rPr lang="en-US" dirty="0" smtClean="0"/>
              <a:t>for NLP</a:t>
            </a:r>
            <a:endParaRPr lang="en-US" dirty="0"/>
          </a:p>
        </p:txBody>
      </p:sp>
    </p:spTree>
    <p:extLst>
      <p:ext uri="{BB962C8B-B14F-4D97-AF65-F5344CB8AC3E}">
        <p14:creationId xmlns:p14="http://schemas.microsoft.com/office/powerpoint/2010/main" val="1690904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normAutofit fontScale="90000"/>
          </a:bodyPr>
          <a:lstStyle/>
          <a:p>
            <a:r>
              <a:rPr lang="en-US" dirty="0"/>
              <a:t/>
            </a:r>
            <a:br>
              <a:rPr lang="en-US" dirty="0"/>
            </a:br>
            <a:r>
              <a:rPr lang="en-US" dirty="0" smtClean="0"/>
              <a:t>Probabilities and Markov Models</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“Probabilistic Reasoning Over time” </a:t>
            </a:r>
            <a:r>
              <a:rPr lang="en-US" sz="2400" dirty="0">
                <a:solidFill>
                  <a:srgbClr val="FF0000"/>
                </a:solidFill>
              </a:rPr>
              <a:t>(</a:t>
            </a:r>
            <a:r>
              <a:rPr lang="en-US" sz="2400" dirty="0" smtClean="0">
                <a:solidFill>
                  <a:srgbClr val="FF0000"/>
                </a:solidFill>
              </a:rPr>
              <a:t>15.1-15.5</a:t>
            </a:r>
            <a:r>
              <a:rPr lang="en-US" sz="2400" dirty="0" smtClean="0">
                <a:solidFill>
                  <a:srgbClr val="FF0000"/>
                </a:solidFill>
              </a:rPr>
              <a:t>)</a:t>
            </a:r>
            <a:endParaRPr lang="en-US" sz="2400" dirty="0"/>
          </a:p>
        </p:txBody>
      </p:sp>
    </p:spTree>
    <p:extLst>
      <p:ext uri="{BB962C8B-B14F-4D97-AF65-F5344CB8AC3E}">
        <p14:creationId xmlns:p14="http://schemas.microsoft.com/office/powerpoint/2010/main" val="248693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Review: Joint </a:t>
            </a:r>
            <a:r>
              <a:rPr lang="en-US" dirty="0" smtClean="0"/>
              <a:t>Distributions</a:t>
            </a:r>
          </a:p>
        </p:txBody>
      </p:sp>
      <p:sp>
        <p:nvSpPr>
          <p:cNvPr id="10243" name="Rectangle 3"/>
          <p:cNvSpPr>
            <a:spLocks noGrp="1" noChangeArrowheads="1"/>
          </p:cNvSpPr>
          <p:nvPr>
            <p:ph idx="1"/>
          </p:nvPr>
        </p:nvSpPr>
        <p:spPr>
          <a:xfrm>
            <a:off x="341314" y="1339380"/>
            <a:ext cx="7924642" cy="4953000"/>
          </a:xfrm>
        </p:spPr>
        <p:txBody>
          <a:bodyPr/>
          <a:lstStyle/>
          <a:p>
            <a:pPr eaLnBrk="1" hangingPunct="1">
              <a:lnSpc>
                <a:spcPct val="80000"/>
              </a:lnSpc>
            </a:pPr>
            <a:r>
              <a:rPr lang="en-US" sz="2400" dirty="0" smtClean="0"/>
              <a:t>A </a:t>
            </a:r>
            <a:r>
              <a:rPr lang="en-US" sz="2400" i="1" dirty="0" smtClean="0"/>
              <a:t>joint distribution</a:t>
            </a:r>
            <a:r>
              <a:rPr lang="en-US" sz="2400" dirty="0" smtClean="0"/>
              <a:t> over a set of random variables:</a:t>
            </a:r>
          </a:p>
          <a:p>
            <a:pPr eaLnBrk="1" hangingPunct="1">
              <a:lnSpc>
                <a:spcPct val="80000"/>
              </a:lnSpc>
              <a:buFont typeface="Wingdings" pitchFamily="2" charset="2"/>
              <a:buNone/>
            </a:pPr>
            <a:r>
              <a:rPr lang="en-US" sz="2400" dirty="0" smtClean="0"/>
              <a:t>	specifies a real number for each assignment (or </a:t>
            </a:r>
            <a:r>
              <a:rPr lang="en-US" sz="2400" i="1" dirty="0" smtClean="0"/>
              <a:t>outcome</a:t>
            </a:r>
            <a:r>
              <a:rPr lang="en-US" sz="2400" dirty="0" smtClean="0"/>
              <a:t>): </a:t>
            </a:r>
          </a:p>
          <a:p>
            <a:pPr lvl="2" eaLnBrk="1" hangingPunct="1">
              <a:lnSpc>
                <a:spcPct val="80000"/>
              </a:lnSpc>
            </a:pPr>
            <a:endParaRPr lang="en-US" sz="1800" dirty="0" smtClean="0"/>
          </a:p>
          <a:p>
            <a:pPr lvl="1" eaLnBrk="1" hangingPunct="1">
              <a:lnSpc>
                <a:spcPct val="80000"/>
              </a:lnSpc>
            </a:pPr>
            <a:endParaRPr lang="en-US" sz="18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5">
              <a:lnSpc>
                <a:spcPct val="80000"/>
              </a:lnSpc>
            </a:pPr>
            <a:endParaRPr lang="en-US" sz="1200" dirty="0" smtClean="0"/>
          </a:p>
          <a:p>
            <a:pPr lvl="1" eaLnBrk="1" hangingPunct="1">
              <a:lnSpc>
                <a:spcPct val="80000"/>
              </a:lnSpc>
            </a:pPr>
            <a:r>
              <a:rPr lang="en-US" sz="2000" dirty="0" smtClean="0"/>
              <a:t>Must obey:</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lvl="7">
              <a:lnSpc>
                <a:spcPct val="80000"/>
              </a:lnSpc>
            </a:pPr>
            <a:endParaRPr lang="en-US" sz="1200" dirty="0" smtClean="0"/>
          </a:p>
          <a:p>
            <a:pPr eaLnBrk="1" hangingPunct="1">
              <a:lnSpc>
                <a:spcPct val="80000"/>
              </a:lnSpc>
            </a:pPr>
            <a:endParaRPr lang="en-US" sz="2400" dirty="0" smtClean="0"/>
          </a:p>
          <a:p>
            <a:pPr>
              <a:lnSpc>
                <a:spcPct val="80000"/>
              </a:lnSpc>
            </a:pPr>
            <a:r>
              <a:rPr lang="en-US" sz="2400" dirty="0"/>
              <a:t>Size of distribution if n variables with domain sizes d?</a:t>
            </a:r>
          </a:p>
          <a:p>
            <a:pPr lvl="4">
              <a:lnSpc>
                <a:spcPct val="80000"/>
              </a:lnSpc>
            </a:pPr>
            <a:endParaRPr lang="en-US" sz="1200" dirty="0" smtClean="0"/>
          </a:p>
          <a:p>
            <a:pPr lvl="1">
              <a:lnSpc>
                <a:spcPct val="80000"/>
              </a:lnSpc>
            </a:pPr>
            <a:r>
              <a:rPr lang="en-US" sz="2000" dirty="0" smtClean="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94961" y="1416259"/>
            <a:ext cx="18034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10734" name="Group 46"/>
          <p:cNvGraphicFramePr>
            <a:graphicFrameLocks noGrp="1"/>
          </p:cNvGraphicFramePr>
          <p:nvPr>
            <p:extLst>
              <p:ext uri="{D42A27DB-BD31-4B8C-83A1-F6EECF244321}">
                <p14:modId xmlns:p14="http://schemas.microsoft.com/office/powerpoint/2010/main" val="4285111521"/>
              </p:ext>
            </p:extLst>
          </p:nvPr>
        </p:nvGraphicFramePr>
        <p:xfrm>
          <a:off x="8747249" y="3210126"/>
          <a:ext cx="2354953" cy="1981200"/>
        </p:xfrm>
        <a:graphic>
          <a:graphicData uri="http://schemas.openxmlformats.org/drawingml/2006/table">
            <a:tbl>
              <a:tblPr/>
              <a:tblGrid>
                <a:gridCol w="776664"/>
                <a:gridCol w="720541"/>
                <a:gridCol w="857748"/>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dirty="0" smtClean="0"/>
              <a:t>Review: Uncertainty</a:t>
            </a:r>
            <a:endParaRPr lang="en-US" dirty="0" smtClean="0"/>
          </a:p>
        </p:txBody>
      </p:sp>
      <p:sp>
        <p:nvSpPr>
          <p:cNvPr id="1030" name="Rectangle 3"/>
          <p:cNvSpPr>
            <a:spLocks noGrp="1" noChangeArrowheads="1"/>
          </p:cNvSpPr>
          <p:nvPr>
            <p:ph idx="1"/>
          </p:nvPr>
        </p:nvSpPr>
        <p:spPr>
          <a:xfrm>
            <a:off x="967676" y="1500583"/>
            <a:ext cx="6725476" cy="4525963"/>
          </a:xfrm>
        </p:spPr>
        <p:txBody>
          <a:bodyPr/>
          <a:lstStyle/>
          <a:p>
            <a:pPr eaLnBrk="1" hangingPunct="1">
              <a:lnSpc>
                <a:spcPct val="80000"/>
              </a:lnSpc>
            </a:pPr>
            <a:r>
              <a:rPr lang="en-US" sz="2400" dirty="0" smtClean="0"/>
              <a:t>General situation:</a:t>
            </a:r>
          </a:p>
          <a:p>
            <a:pPr lvl="2">
              <a:lnSpc>
                <a:spcPct val="80000"/>
              </a:lnSpc>
            </a:pPr>
            <a:endParaRPr lang="en-US" sz="1600" dirty="0" smtClean="0"/>
          </a:p>
          <a:p>
            <a:pPr lvl="1" eaLnBrk="1" hangingPunct="1">
              <a:lnSpc>
                <a:spcPct val="80000"/>
              </a:lnSpc>
            </a:pPr>
            <a:r>
              <a:rPr lang="en-US" sz="2000" b="1" dirty="0" smtClean="0"/>
              <a:t>Observed variables (evidence)</a:t>
            </a:r>
            <a:r>
              <a:rPr lang="en-US" sz="2000" dirty="0" smtClean="0"/>
              <a:t>: Agent knows certain things about the state of the world (e.g., sensor readings or symptoms)</a:t>
            </a:r>
          </a:p>
          <a:p>
            <a:pPr lvl="4">
              <a:lnSpc>
                <a:spcPct val="80000"/>
              </a:lnSpc>
            </a:pPr>
            <a:endParaRPr lang="en-US" sz="1200" dirty="0" smtClean="0"/>
          </a:p>
          <a:p>
            <a:pPr lvl="1" eaLnBrk="1" hangingPunct="1">
              <a:lnSpc>
                <a:spcPct val="80000"/>
              </a:lnSpc>
            </a:pPr>
            <a:r>
              <a:rPr lang="en-US" sz="2000" b="1" dirty="0" smtClean="0"/>
              <a:t>Unobserved </a:t>
            </a:r>
            <a:r>
              <a:rPr lang="en-US" sz="2000" b="1" dirty="0" smtClean="0"/>
              <a:t>variables (states)</a:t>
            </a:r>
            <a:r>
              <a:rPr lang="en-US" sz="2000" dirty="0" smtClean="0"/>
              <a:t>: </a:t>
            </a:r>
            <a:r>
              <a:rPr lang="en-US" sz="2000" dirty="0" smtClean="0"/>
              <a:t>Agent needs to reason about other aspects (e.g. where an object is or what disease is present)</a:t>
            </a:r>
          </a:p>
          <a:p>
            <a:pPr lvl="4">
              <a:lnSpc>
                <a:spcPct val="80000"/>
              </a:lnSpc>
            </a:pPr>
            <a:endParaRPr lang="en-US" sz="1200" dirty="0" smtClean="0"/>
          </a:p>
          <a:p>
            <a:pPr lvl="1" eaLnBrk="1" hangingPunct="1">
              <a:lnSpc>
                <a:spcPct val="80000"/>
              </a:lnSpc>
            </a:pPr>
            <a:r>
              <a:rPr lang="en-US" sz="2000" b="1" dirty="0" smtClean="0"/>
              <a:t>Model</a:t>
            </a:r>
            <a:r>
              <a:rPr lang="en-US" sz="2000" dirty="0" smtClean="0"/>
              <a:t>: Agent knows something about how the known variables relate to the unknown </a:t>
            </a:r>
            <a:r>
              <a:rPr lang="en-US" sz="2000" dirty="0" smtClean="0"/>
              <a:t>variables</a:t>
            </a:r>
            <a:endParaRPr lang="en-US" sz="2400" dirty="0" smtClean="0"/>
          </a:p>
          <a:p>
            <a:pPr lvl="6">
              <a:lnSpc>
                <a:spcPct val="80000"/>
              </a:lnSpc>
            </a:pPr>
            <a:endParaRPr lang="en-US" sz="1200" dirty="0" smtClean="0"/>
          </a:p>
          <a:p>
            <a:pPr eaLnBrk="1" hangingPunct="1">
              <a:lnSpc>
                <a:spcPct val="80000"/>
              </a:lnSpc>
            </a:pPr>
            <a:r>
              <a:rPr lang="en-US" sz="2400" dirty="0" smtClean="0"/>
              <a:t>Probabilistic reasoning gives us a framework for managing our beliefs and knowledge</a:t>
            </a:r>
          </a:p>
        </p:txBody>
      </p:sp>
      <p:pic>
        <p:nvPicPr>
          <p:cNvPr id="2" name="Picture 1"/>
          <p:cNvPicPr>
            <a:picLocks noChangeAspect="1"/>
          </p:cNvPicPr>
          <p:nvPr/>
        </p:nvPicPr>
        <p:blipFill>
          <a:blip r:embed="rId3"/>
          <a:stretch>
            <a:fillRect/>
          </a:stretch>
        </p:blipFill>
        <p:spPr>
          <a:xfrm>
            <a:off x="7799832" y="1267968"/>
            <a:ext cx="5199888" cy="5199888"/>
          </a:xfrm>
          <a:prstGeom prst="rect">
            <a:avLst/>
          </a:prstGeom>
        </p:spPr>
      </p:pic>
    </p:spTree>
    <p:extLst>
      <p:ext uri="{BB962C8B-B14F-4D97-AF65-F5344CB8AC3E}">
        <p14:creationId xmlns:p14="http://schemas.microsoft.com/office/powerpoint/2010/main" val="14121375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7360" y="1671022"/>
            <a:ext cx="8058912" cy="4230929"/>
          </a:xfrm>
          <a:prstGeom prst="rect">
            <a:avLst/>
          </a:prstGeom>
        </p:spPr>
      </p:pic>
      <p:sp>
        <p:nvSpPr>
          <p:cNvPr id="7170" name="Rectangle 2"/>
          <p:cNvSpPr>
            <a:spLocks noGrp="1" noChangeArrowheads="1"/>
          </p:cNvSpPr>
          <p:nvPr>
            <p:ph type="title"/>
          </p:nvPr>
        </p:nvSpPr>
        <p:spPr/>
        <p:txBody>
          <a:bodyPr/>
          <a:lstStyle/>
          <a:p>
            <a:r>
              <a:rPr lang="en-US" dirty="0"/>
              <a:t>Review: Random </a:t>
            </a:r>
            <a:r>
              <a:rPr lang="en-US" dirty="0" smtClean="0"/>
              <a:t>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smtClean="0"/>
              <a:t>A random variable is some aspect of the world about which we (may) have uncertainty</a:t>
            </a:r>
          </a:p>
          <a:p>
            <a:pPr lvl="8">
              <a:lnSpc>
                <a:spcPct val="90000"/>
              </a:lnSpc>
            </a:pPr>
            <a:endParaRPr lang="en-US" sz="1200" dirty="0" smtClean="0"/>
          </a:p>
          <a:p>
            <a:pPr lvl="1" eaLnBrk="1" hangingPunct="1">
              <a:lnSpc>
                <a:spcPct val="90000"/>
              </a:lnSpc>
            </a:pPr>
            <a:r>
              <a:rPr lang="en-US" sz="2000" dirty="0" smtClean="0"/>
              <a:t>R = Is it raining?</a:t>
            </a:r>
          </a:p>
          <a:p>
            <a:pPr lvl="1" eaLnBrk="1" hangingPunct="1">
              <a:lnSpc>
                <a:spcPct val="90000"/>
              </a:lnSpc>
            </a:pPr>
            <a:r>
              <a:rPr lang="en-US" sz="2000" dirty="0" smtClean="0"/>
              <a:t>U </a:t>
            </a:r>
            <a:r>
              <a:rPr lang="en-US" sz="2000" dirty="0" smtClean="0"/>
              <a:t>= Is </a:t>
            </a:r>
            <a:r>
              <a:rPr lang="en-US" sz="2000" dirty="0" smtClean="0"/>
              <a:t>the director carrying an umbrella?</a:t>
            </a:r>
          </a:p>
          <a:p>
            <a:pPr lvl="1" eaLnBrk="1" hangingPunct="1">
              <a:lnSpc>
                <a:spcPct val="90000"/>
              </a:lnSpc>
            </a:pPr>
            <a:endParaRPr lang="en-US" sz="1600" dirty="0" smtClean="0"/>
          </a:p>
          <a:p>
            <a:pPr eaLnBrk="1" hangingPunct="1">
              <a:lnSpc>
                <a:spcPct val="90000"/>
              </a:lnSpc>
            </a:pPr>
            <a:r>
              <a:rPr lang="en-US" sz="2400" dirty="0" smtClean="0"/>
              <a:t>We denote random variables with capital letters</a:t>
            </a:r>
          </a:p>
          <a:p>
            <a:pPr lvl="2">
              <a:lnSpc>
                <a:spcPct val="90000"/>
              </a:lnSpc>
            </a:pPr>
            <a:endParaRPr lang="en-US" sz="1600" dirty="0" smtClean="0"/>
          </a:p>
          <a:p>
            <a:pPr eaLnBrk="1" hangingPunct="1">
              <a:lnSpc>
                <a:spcPct val="90000"/>
              </a:lnSpc>
            </a:pPr>
            <a:r>
              <a:rPr lang="en-US" sz="2400" dirty="0" smtClean="0"/>
              <a:t>Like variables in a CSP, random variables have domains</a:t>
            </a:r>
          </a:p>
          <a:p>
            <a:pPr lvl="8">
              <a:lnSpc>
                <a:spcPct val="90000"/>
              </a:lnSpc>
            </a:pPr>
            <a:endParaRPr lang="en-US" sz="1200" dirty="0" smtClean="0"/>
          </a:p>
          <a:p>
            <a:pPr lvl="1" eaLnBrk="1" hangingPunct="1">
              <a:lnSpc>
                <a:spcPct val="90000"/>
              </a:lnSpc>
            </a:pPr>
            <a:r>
              <a:rPr lang="en-US" sz="2000" dirty="0" smtClean="0"/>
              <a:t>R in {true, false}   (often write as {+r, </a:t>
            </a:r>
            <a:r>
              <a:rPr lang="en-US" sz="2000" dirty="0" smtClean="0">
                <a:sym typeface="Symbol" pitchFamily="18" charset="2"/>
              </a:rPr>
              <a:t>-</a:t>
            </a:r>
            <a:r>
              <a:rPr lang="en-US" sz="2000" dirty="0" smtClean="0"/>
              <a:t>r})</a:t>
            </a:r>
          </a:p>
          <a:p>
            <a:pPr lvl="1" eaLnBrk="1" hangingPunct="1">
              <a:lnSpc>
                <a:spcPct val="90000"/>
              </a:lnSpc>
            </a:pPr>
            <a:r>
              <a:rPr lang="en-US" sz="2000" dirty="0" smtClean="0"/>
              <a:t>T in {hot, cold}</a:t>
            </a:r>
          </a:p>
          <a:p>
            <a:pPr lvl="1" eaLnBrk="1" hangingPunct="1">
              <a:lnSpc>
                <a:spcPct val="90000"/>
              </a:lnSpc>
            </a:pPr>
            <a:r>
              <a:rPr lang="en-US" sz="2000" dirty="0" smtClean="0"/>
              <a:t>D in [0, </a:t>
            </a:r>
            <a:r>
              <a:rPr lang="en-US" sz="2000" dirty="0" smtClean="0">
                <a:sym typeface="Symbol" pitchFamily="18" charset="2"/>
              </a:rPr>
              <a:t>)</a:t>
            </a:r>
            <a:endParaRPr lang="en-US" sz="2000" dirty="0" smtClean="0"/>
          </a:p>
          <a:p>
            <a:pPr lvl="1" eaLnBrk="1" hangingPunct="1">
              <a:lnSpc>
                <a:spcPct val="90000"/>
              </a:lnSpc>
            </a:pPr>
            <a:r>
              <a:rPr lang="en-US" sz="2000" dirty="0" smtClean="0"/>
              <a:t>L in possible locations, maybe {(0,0), (0,1), …}</a:t>
            </a:r>
          </a:p>
        </p:txBody>
      </p:sp>
    </p:spTree>
    <p:extLst>
      <p:ext uri="{BB962C8B-B14F-4D97-AF65-F5344CB8AC3E}">
        <p14:creationId xmlns:p14="http://schemas.microsoft.com/office/powerpoint/2010/main" val="930149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smtClean="0"/>
              <a:t>	Shorthand notation:</a:t>
            </a:r>
          </a:p>
          <a:p>
            <a:endParaRPr lang="en-US" sz="2400" dirty="0" smtClean="0"/>
          </a:p>
          <a:p>
            <a:endParaRPr lang="en-US" sz="2400" dirty="0"/>
          </a:p>
          <a:p>
            <a:endParaRPr lang="en-US" sz="2400" dirty="0" smtClean="0"/>
          </a:p>
          <a:p>
            <a:endParaRPr lang="en-US" sz="2400" dirty="0"/>
          </a:p>
          <a:p>
            <a:endParaRPr lang="en-US" sz="2400" dirty="0" smtClean="0"/>
          </a:p>
          <a:p>
            <a:pPr marL="0" indent="0">
              <a:buNone/>
            </a:pPr>
            <a:r>
              <a:rPr lang="en-US" sz="2400" dirty="0" smtClean="0"/>
              <a:t>OK </a:t>
            </a:r>
            <a:r>
              <a:rPr lang="en-US" sz="2400" i="1" dirty="0"/>
              <a:t>if</a:t>
            </a:r>
            <a:r>
              <a:rPr lang="en-US" sz="2400" dirty="0"/>
              <a:t> all domain entries </a:t>
            </a:r>
            <a:r>
              <a:rPr lang="en-US" sz="2400" dirty="0" smtClean="0"/>
              <a:t>are unique</a:t>
            </a:r>
          </a:p>
          <a:p>
            <a:endParaRPr lang="en-US" sz="2400" dirty="0"/>
          </a:p>
          <a:p>
            <a:endParaRPr lang="en-US" sz="2400" dirty="0" smtClean="0"/>
          </a:p>
        </p:txBody>
      </p:sp>
      <p:sp>
        <p:nvSpPr>
          <p:cNvPr id="8194" name="Title 1"/>
          <p:cNvSpPr>
            <a:spLocks noGrp="1"/>
          </p:cNvSpPr>
          <p:nvPr>
            <p:ph type="title"/>
          </p:nvPr>
        </p:nvSpPr>
        <p:spPr/>
        <p:txBody>
          <a:bodyPr/>
          <a:lstStyle/>
          <a:p>
            <a:r>
              <a:rPr lang="en-US" dirty="0" smtClean="0"/>
              <a:t>Review: Probability </a:t>
            </a:r>
            <a:r>
              <a:rPr lang="en-US" dirty="0" smtClean="0"/>
              <a:t>Distributions</a:t>
            </a:r>
          </a:p>
        </p:txBody>
      </p:sp>
      <p:sp>
        <p:nvSpPr>
          <p:cNvPr id="3" name="Content Placeholder 2"/>
          <p:cNvSpPr>
            <a:spLocks noGrp="1"/>
          </p:cNvSpPr>
          <p:nvPr>
            <p:ph idx="1"/>
          </p:nvPr>
        </p:nvSpPr>
        <p:spPr>
          <a:xfrm>
            <a:off x="204098" y="1304126"/>
            <a:ext cx="6882626" cy="4706149"/>
          </a:xfrm>
        </p:spPr>
        <p:txBody>
          <a:bodyPr>
            <a:normAutofit fontScale="92500" lnSpcReduction="10000"/>
          </a:bodyPr>
          <a:lstStyle/>
          <a:p>
            <a:r>
              <a:rPr lang="en-US" sz="2400" dirty="0" smtClean="0"/>
              <a:t>Unobserved random variables have distributions</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a:p>
            <a:r>
              <a:rPr lang="en-US" sz="2400" dirty="0" smtClean="0"/>
              <a:t>A distribution is a TABLE of probabilities of values</a:t>
            </a:r>
          </a:p>
          <a:p>
            <a:pPr lvl="8"/>
            <a:endParaRPr lang="en-US" sz="1200" dirty="0" smtClean="0"/>
          </a:p>
          <a:p>
            <a:r>
              <a:rPr lang="en-US" sz="2400" dirty="0" smtClean="0"/>
              <a:t>A probability (lower case value) is a single number</a:t>
            </a:r>
          </a:p>
          <a:p>
            <a:pPr lvl="2"/>
            <a:endParaRPr lang="en-US" sz="1600" dirty="0" smtClean="0"/>
          </a:p>
          <a:p>
            <a:endParaRPr lang="en-US" sz="2400" dirty="0" smtClean="0"/>
          </a:p>
          <a:p>
            <a:r>
              <a:rPr lang="en-US" sz="2400" dirty="0" smtClean="0"/>
              <a:t>Must have:                                                 and</a:t>
            </a:r>
          </a:p>
        </p:txBody>
      </p:sp>
      <p:graphicFrame>
        <p:nvGraphicFramePr>
          <p:cNvPr id="5" name="Group 56"/>
          <p:cNvGraphicFramePr>
            <a:graphicFrameLocks noGrp="1"/>
          </p:cNvGraphicFramePr>
          <p:nvPr>
            <p:extLst/>
          </p:nvPr>
        </p:nvGraphicFramePr>
        <p:xfrm>
          <a:off x="1360963" y="221614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Group 70"/>
          <p:cNvGraphicFramePr>
            <a:graphicFrameLocks noGrp="1"/>
          </p:cNvGraphicFramePr>
          <p:nvPr>
            <p:extLst/>
          </p:nvPr>
        </p:nvGraphicFramePr>
        <p:xfrm>
          <a:off x="3410425" y="2216140"/>
          <a:ext cx="1922463" cy="1485900"/>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374588" y="6045653"/>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92400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Review: Joint </a:t>
            </a:r>
            <a:r>
              <a:rPr lang="en-US" dirty="0" smtClean="0"/>
              <a:t>Distributions</a:t>
            </a:r>
          </a:p>
        </p:txBody>
      </p:sp>
      <p:sp>
        <p:nvSpPr>
          <p:cNvPr id="10243" name="Rectangle 3"/>
          <p:cNvSpPr>
            <a:spLocks noGrp="1" noChangeArrowheads="1"/>
          </p:cNvSpPr>
          <p:nvPr>
            <p:ph idx="1"/>
          </p:nvPr>
        </p:nvSpPr>
        <p:spPr>
          <a:xfrm>
            <a:off x="341314" y="1339380"/>
            <a:ext cx="7924642" cy="4953000"/>
          </a:xfrm>
        </p:spPr>
        <p:txBody>
          <a:bodyPr>
            <a:normAutofit lnSpcReduction="10000"/>
          </a:bodyPr>
          <a:lstStyle/>
          <a:p>
            <a:pPr eaLnBrk="1" hangingPunct="1">
              <a:lnSpc>
                <a:spcPct val="80000"/>
              </a:lnSpc>
            </a:pPr>
            <a:r>
              <a:rPr lang="en-US" sz="2400" dirty="0" smtClean="0"/>
              <a:t>A </a:t>
            </a:r>
            <a:r>
              <a:rPr lang="en-US" sz="2400" i="1" dirty="0" smtClean="0"/>
              <a:t>joint distribution</a:t>
            </a:r>
            <a:r>
              <a:rPr lang="en-US" sz="2400" dirty="0" smtClean="0"/>
              <a:t> over a set of random variables:</a:t>
            </a:r>
          </a:p>
          <a:p>
            <a:pPr eaLnBrk="1" hangingPunct="1">
              <a:lnSpc>
                <a:spcPct val="80000"/>
              </a:lnSpc>
              <a:buFont typeface="Wingdings" pitchFamily="2" charset="2"/>
              <a:buNone/>
            </a:pPr>
            <a:r>
              <a:rPr lang="en-US" sz="2400" dirty="0" smtClean="0"/>
              <a:t>	specifies a real number for each assignment (or </a:t>
            </a:r>
            <a:r>
              <a:rPr lang="en-US" sz="2400" i="1" dirty="0" smtClean="0"/>
              <a:t>outcome</a:t>
            </a:r>
            <a:r>
              <a:rPr lang="en-US" sz="2400" dirty="0" smtClean="0"/>
              <a:t>): </a:t>
            </a:r>
          </a:p>
          <a:p>
            <a:pPr lvl="2" eaLnBrk="1" hangingPunct="1">
              <a:lnSpc>
                <a:spcPct val="80000"/>
              </a:lnSpc>
            </a:pPr>
            <a:endParaRPr lang="en-US" sz="1800" dirty="0" smtClean="0"/>
          </a:p>
          <a:p>
            <a:pPr lvl="1" eaLnBrk="1" hangingPunct="1">
              <a:lnSpc>
                <a:spcPct val="80000"/>
              </a:lnSpc>
            </a:pPr>
            <a:endParaRPr lang="en-US" sz="18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5">
              <a:lnSpc>
                <a:spcPct val="80000"/>
              </a:lnSpc>
            </a:pPr>
            <a:endParaRPr lang="en-US" sz="1200" dirty="0" smtClean="0"/>
          </a:p>
          <a:p>
            <a:pPr lvl="1" eaLnBrk="1" hangingPunct="1">
              <a:lnSpc>
                <a:spcPct val="80000"/>
              </a:lnSpc>
            </a:pPr>
            <a:r>
              <a:rPr lang="en-US" sz="2000" dirty="0" smtClean="0"/>
              <a:t>Must obey:</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lvl="7">
              <a:lnSpc>
                <a:spcPct val="80000"/>
              </a:lnSpc>
            </a:pPr>
            <a:endParaRPr lang="en-US" sz="1200" dirty="0" smtClean="0"/>
          </a:p>
          <a:p>
            <a:pPr eaLnBrk="1" hangingPunct="1">
              <a:lnSpc>
                <a:spcPct val="80000"/>
              </a:lnSpc>
            </a:pPr>
            <a:endParaRPr lang="en-US" sz="2400" dirty="0" smtClean="0"/>
          </a:p>
          <a:p>
            <a:pPr>
              <a:lnSpc>
                <a:spcPct val="80000"/>
              </a:lnSpc>
            </a:pPr>
            <a:r>
              <a:rPr lang="en-US" sz="2400" dirty="0"/>
              <a:t>Size of distribution if n variables with domain sizes d?</a:t>
            </a:r>
          </a:p>
          <a:p>
            <a:pPr lvl="4">
              <a:lnSpc>
                <a:spcPct val="80000"/>
              </a:lnSpc>
            </a:pPr>
            <a:endParaRPr lang="en-US" sz="1200" dirty="0" smtClean="0"/>
          </a:p>
          <a:p>
            <a:pPr lvl="1">
              <a:lnSpc>
                <a:spcPct val="80000"/>
              </a:lnSpc>
            </a:pPr>
            <a:r>
              <a:rPr lang="en-US" sz="2000" dirty="0" smtClean="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94961" y="1416259"/>
            <a:ext cx="18034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10734" name="Group 46"/>
          <p:cNvGraphicFramePr>
            <a:graphicFrameLocks noGrp="1"/>
          </p:cNvGraphicFramePr>
          <p:nvPr>
            <p:extLst/>
          </p:nvPr>
        </p:nvGraphicFramePr>
        <p:xfrm>
          <a:off x="8747249" y="3210126"/>
          <a:ext cx="2354953" cy="1981200"/>
        </p:xfrm>
        <a:graphic>
          <a:graphicData uri="http://schemas.openxmlformats.org/drawingml/2006/table">
            <a:tbl>
              <a:tblPr/>
              <a:tblGrid>
                <a:gridCol w="776664"/>
                <a:gridCol w="720541"/>
                <a:gridCol w="857748"/>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638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Review: Probabilistic </a:t>
            </a:r>
            <a:r>
              <a:rPr lang="en-US" dirty="0" smtClean="0"/>
              <a:t>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smtClean="0"/>
              <a:t>A probabilistic model is a joint distribution over a set of random variables</a:t>
            </a:r>
          </a:p>
          <a:p>
            <a:pPr lvl="1" eaLnBrk="1" hangingPunct="1">
              <a:lnSpc>
                <a:spcPct val="80000"/>
              </a:lnSpc>
            </a:pPr>
            <a:endParaRPr lang="en-US" sz="1800" dirty="0" smtClean="0"/>
          </a:p>
          <a:p>
            <a:pPr eaLnBrk="1" hangingPunct="1">
              <a:lnSpc>
                <a:spcPct val="80000"/>
              </a:lnSpc>
            </a:pPr>
            <a:r>
              <a:rPr lang="en-US" sz="2000" dirty="0" smtClean="0"/>
              <a:t>Probabilistic models:</a:t>
            </a:r>
          </a:p>
          <a:p>
            <a:pPr lvl="1" eaLnBrk="1" hangingPunct="1">
              <a:lnSpc>
                <a:spcPct val="80000"/>
              </a:lnSpc>
            </a:pPr>
            <a:r>
              <a:rPr lang="en-US" sz="1800" dirty="0" smtClean="0"/>
              <a:t>(Random) variables with domains </a:t>
            </a:r>
          </a:p>
          <a:p>
            <a:pPr lvl="1" eaLnBrk="1" hangingPunct="1">
              <a:lnSpc>
                <a:spcPct val="80000"/>
              </a:lnSpc>
            </a:pPr>
            <a:r>
              <a:rPr lang="en-US" sz="1800" dirty="0" smtClean="0"/>
              <a:t>Assignments are called </a:t>
            </a:r>
            <a:r>
              <a:rPr lang="en-US" sz="1800" i="1" dirty="0" smtClean="0"/>
              <a:t>outcomes</a:t>
            </a:r>
          </a:p>
          <a:p>
            <a:pPr lvl="1" eaLnBrk="1" hangingPunct="1">
              <a:lnSpc>
                <a:spcPct val="80000"/>
              </a:lnSpc>
            </a:pPr>
            <a:r>
              <a:rPr lang="en-US" sz="1800" dirty="0" smtClean="0"/>
              <a:t>Joint distributions: say whether assignments (outcomes) are likely</a:t>
            </a:r>
          </a:p>
          <a:p>
            <a:pPr lvl="1" eaLnBrk="1" hangingPunct="1">
              <a:lnSpc>
                <a:spcPct val="80000"/>
              </a:lnSpc>
            </a:pPr>
            <a:r>
              <a:rPr lang="en-US" sz="1800" i="1" dirty="0" smtClean="0"/>
              <a:t>Normalized:</a:t>
            </a:r>
            <a:r>
              <a:rPr lang="en-US" sz="1800" dirty="0" smtClean="0"/>
              <a:t> sum to 1.0</a:t>
            </a:r>
          </a:p>
          <a:p>
            <a:pPr lvl="1" eaLnBrk="1" hangingPunct="1">
              <a:lnSpc>
                <a:spcPct val="80000"/>
              </a:lnSpc>
            </a:pPr>
            <a:r>
              <a:rPr lang="en-US" sz="1800" dirty="0" smtClean="0"/>
              <a:t>Ideally: only certain variables directly interact</a:t>
            </a:r>
          </a:p>
          <a:p>
            <a:pPr eaLnBrk="1" hangingPunct="1">
              <a:lnSpc>
                <a:spcPct val="80000"/>
              </a:lnSpc>
            </a:pPr>
            <a:endParaRPr lang="en-US" sz="2000" dirty="0" smtClean="0"/>
          </a:p>
        </p:txBody>
      </p:sp>
      <p:graphicFrame>
        <p:nvGraphicFramePr>
          <p:cNvPr id="1009904" name="Group 240"/>
          <p:cNvGraphicFramePr>
            <a:graphicFrameLocks noGrp="1"/>
          </p:cNvGraphicFramePr>
          <p:nvPr>
            <p:extLst/>
          </p:nvPr>
        </p:nvGraphicFramePr>
        <p:xfrm>
          <a:off x="5773738" y="19081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Tree>
    <p:extLst>
      <p:ext uri="{BB962C8B-B14F-4D97-AF65-F5344CB8AC3E}">
        <p14:creationId xmlns:p14="http://schemas.microsoft.com/office/powerpoint/2010/main" val="19334261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Review: Events</a:t>
            </a:r>
            <a:endParaRPr lang="en-US" dirty="0" smtClean="0"/>
          </a:p>
        </p:txBody>
      </p:sp>
      <p:sp>
        <p:nvSpPr>
          <p:cNvPr id="11267" name="Rectangle 3"/>
          <p:cNvSpPr>
            <a:spLocks noGrp="1" noChangeArrowheads="1"/>
          </p:cNvSpPr>
          <p:nvPr>
            <p:ph idx="1"/>
          </p:nvPr>
        </p:nvSpPr>
        <p:spPr>
          <a:xfrm>
            <a:off x="457200" y="1428868"/>
            <a:ext cx="5937860" cy="5124332"/>
          </a:xfrm>
        </p:spPr>
        <p:txBody>
          <a:bodyPr>
            <a:normAutofit fontScale="92500" lnSpcReduction="20000"/>
          </a:bodyPr>
          <a:lstStyle/>
          <a:p>
            <a:pPr eaLnBrk="1" hangingPunct="1">
              <a:lnSpc>
                <a:spcPct val="80000"/>
              </a:lnSpc>
            </a:pPr>
            <a:r>
              <a:rPr lang="en-US" sz="2800" dirty="0" smtClean="0"/>
              <a:t>An </a:t>
            </a:r>
            <a:r>
              <a:rPr lang="en-US" sz="2800" i="1" dirty="0" smtClean="0"/>
              <a:t>event</a:t>
            </a:r>
            <a:r>
              <a:rPr lang="en-US" sz="2800" dirty="0" smtClean="0"/>
              <a:t> is a set E of outcomes</a:t>
            </a:r>
          </a:p>
          <a:p>
            <a:pPr eaLnBrk="1" hangingPunct="1">
              <a:lnSpc>
                <a:spcPct val="80000"/>
              </a:lnSpc>
            </a:pPr>
            <a:endParaRPr lang="en-US" sz="2800" dirty="0" smtClean="0"/>
          </a:p>
          <a:p>
            <a:pPr marL="3657417" lvl="8" indent="0">
              <a:lnSpc>
                <a:spcPct val="80000"/>
              </a:lnSpc>
              <a:buNone/>
            </a:pPr>
            <a:endParaRPr lang="en-US" sz="2800" dirty="0"/>
          </a:p>
          <a:p>
            <a:pPr marL="3657417" lvl="8" indent="0">
              <a:lnSpc>
                <a:spcPct val="80000"/>
              </a:lnSpc>
              <a:buNone/>
            </a:pPr>
            <a:endParaRPr lang="en-US" sz="1600" dirty="0" smtClean="0"/>
          </a:p>
          <a:p>
            <a:pPr eaLnBrk="1" hangingPunct="1">
              <a:lnSpc>
                <a:spcPct val="80000"/>
              </a:lnSpc>
            </a:pPr>
            <a:endParaRPr lang="en-US" sz="2800" dirty="0" smtClean="0"/>
          </a:p>
          <a:p>
            <a:pPr eaLnBrk="1" hangingPunct="1">
              <a:lnSpc>
                <a:spcPct val="80000"/>
              </a:lnSpc>
            </a:pPr>
            <a:r>
              <a:rPr lang="en-US" sz="2800" dirty="0" smtClean="0"/>
              <a:t>From </a:t>
            </a:r>
            <a:r>
              <a:rPr lang="en-US" sz="2800" dirty="0" smtClean="0"/>
              <a:t>a joint distribution, we can calculate the probability of any event</a:t>
            </a:r>
          </a:p>
          <a:p>
            <a:pPr lvl="3">
              <a:lnSpc>
                <a:spcPct val="80000"/>
              </a:lnSpc>
            </a:pPr>
            <a:endParaRPr lang="en-US" sz="1600" dirty="0" smtClean="0"/>
          </a:p>
          <a:p>
            <a:pPr lvl="1" eaLnBrk="1" hangingPunct="1">
              <a:lnSpc>
                <a:spcPct val="80000"/>
              </a:lnSpc>
            </a:pPr>
            <a:r>
              <a:rPr lang="en-US" sz="2000" dirty="0" smtClean="0"/>
              <a:t>Probability that it’s hot AND sunny?</a:t>
            </a:r>
          </a:p>
          <a:p>
            <a:pPr lvl="1" eaLnBrk="1" hangingPunct="1">
              <a:lnSpc>
                <a:spcPct val="80000"/>
              </a:lnSpc>
            </a:pPr>
            <a:endParaRPr lang="en-US" sz="2000" dirty="0" smtClean="0"/>
          </a:p>
          <a:p>
            <a:pPr lvl="1" eaLnBrk="1" hangingPunct="1">
              <a:lnSpc>
                <a:spcPct val="80000"/>
              </a:lnSpc>
            </a:pPr>
            <a:r>
              <a:rPr lang="en-US" sz="2000" dirty="0" smtClean="0"/>
              <a:t>Probability that it’s hot?</a:t>
            </a:r>
          </a:p>
          <a:p>
            <a:pPr lvl="1" eaLnBrk="1" hangingPunct="1">
              <a:lnSpc>
                <a:spcPct val="80000"/>
              </a:lnSpc>
            </a:pPr>
            <a:endParaRPr lang="en-US" sz="2000" dirty="0" smtClean="0"/>
          </a:p>
          <a:p>
            <a:pPr lvl="1" eaLnBrk="1" hangingPunct="1">
              <a:lnSpc>
                <a:spcPct val="80000"/>
              </a:lnSpc>
            </a:pPr>
            <a:r>
              <a:rPr lang="en-US" sz="2000" dirty="0" smtClean="0"/>
              <a:t>Probability that it’s hot OR sunny?</a:t>
            </a:r>
          </a:p>
          <a:p>
            <a:pPr marL="457176" lvl="1" indent="0" eaLnBrk="1" hangingPunct="1">
              <a:lnSpc>
                <a:spcPct val="80000"/>
              </a:lnSpc>
              <a:buNone/>
            </a:pPr>
            <a:endParaRPr lang="en-US" sz="2000" dirty="0" smtClean="0"/>
          </a:p>
          <a:p>
            <a:pPr eaLnBrk="1" hangingPunct="1">
              <a:lnSpc>
                <a:spcPct val="80000"/>
              </a:lnSpc>
            </a:pPr>
            <a:r>
              <a:rPr lang="en-US" sz="2800" dirty="0" smtClean="0"/>
              <a:t>Typically, the events we care about are </a:t>
            </a:r>
            <a:r>
              <a:rPr lang="en-US" sz="2800" i="1" dirty="0" smtClean="0"/>
              <a:t>partial assignments</a:t>
            </a:r>
            <a:r>
              <a:rPr lang="en-US" sz="2800" dirty="0" smtClean="0"/>
              <a:t>, like P(T=hot)</a:t>
            </a:r>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nvPr>
        </p:nvGraphicFramePr>
        <p:xfrm>
          <a:off x="8226236" y="3451800"/>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6331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Review: Marginal </a:t>
            </a:r>
            <a:r>
              <a:rPr lang="en-US" dirty="0" smtClean="0"/>
              <a:t>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smtClean="0"/>
              <a:t>Marginal distributions are sub-tables which eliminate variables </a:t>
            </a:r>
          </a:p>
          <a:p>
            <a:pPr eaLnBrk="1" hangingPunct="1"/>
            <a:r>
              <a:rPr lang="en-US" sz="2000" dirty="0" smtClean="0"/>
              <a:t>Marginalization (summing out): Combine collapsed rows by adding</a:t>
            </a:r>
          </a:p>
        </p:txBody>
      </p:sp>
      <p:graphicFrame>
        <p:nvGraphicFramePr>
          <p:cNvPr id="1012742" name="Group 6"/>
          <p:cNvGraphicFramePr>
            <a:graphicFrameLocks noGrp="1"/>
          </p:cNvGraphicFramePr>
          <p:nvPr>
            <p:extLst/>
          </p:nvPr>
        </p:nvGraphicFramePr>
        <p:xfrm>
          <a:off x="343549" y="330081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nvPr>
        </p:nvGraphicFramePr>
        <p:xfrm>
          <a:off x="7148913" y="27197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nvPr>
        </p:nvGraphicFramePr>
        <p:xfrm>
          <a:off x="7148913" y="45485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extLst>
      <p:ext uri="{BB962C8B-B14F-4D97-AF65-F5344CB8AC3E}">
        <p14:creationId xmlns:p14="http://schemas.microsoft.com/office/powerpoint/2010/main" val="1839265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smtClean="0"/>
              <a:t>Review: Conditional </a:t>
            </a:r>
            <a:r>
              <a:rPr lang="en-US" dirty="0" smtClean="0"/>
              <a:t>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smtClean="0"/>
              <a:t>A simple relation between joint and conditional probabilities</a:t>
            </a:r>
          </a:p>
          <a:p>
            <a:pPr lvl="1" eaLnBrk="1" hangingPunct="1"/>
            <a:r>
              <a:rPr lang="en-US" sz="2000" dirty="0" smtClean="0">
                <a:solidFill>
                  <a:schemeClr val="accent2"/>
                </a:solidFill>
              </a:rPr>
              <a:t>In fact, this is taken as the </a:t>
            </a:r>
            <a:r>
              <a:rPr lang="en-US" sz="2000" i="1" dirty="0" smtClean="0">
                <a:solidFill>
                  <a:schemeClr val="accent2"/>
                </a:solidFill>
              </a:rPr>
              <a:t>definition</a:t>
            </a:r>
            <a:r>
              <a:rPr lang="en-US" sz="2000" dirty="0" smtClean="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Group 7"/>
          <p:cNvGraphicFramePr>
            <a:graphicFrameLocks noGrp="1"/>
          </p:cNvGraphicFramePr>
          <p:nvPr>
            <p:extLst/>
          </p:nvPr>
        </p:nvGraphicFramePr>
        <p:xfrm>
          <a:off x="762000" y="4576763"/>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smtClean="0">
                <a:solidFill>
                  <a:srgbClr val="FF9786"/>
                </a:solidFill>
                <a:latin typeface="Calibri"/>
                <a:cs typeface="Calibri"/>
              </a:rPr>
              <a:t>P(b)</a:t>
            </a:r>
            <a:endParaRPr lang="en-US" sz="2000" i="1" dirty="0">
              <a:solidFill>
                <a:srgbClr val="FF9786"/>
              </a:solidFill>
              <a:latin typeface="Calibri"/>
              <a:cs typeface="Calibri"/>
            </a:endParaRP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smtClean="0">
                <a:solidFill>
                  <a:schemeClr val="accent2"/>
                </a:solidFill>
                <a:latin typeface="Calibri"/>
                <a:cs typeface="Calibri"/>
              </a:rPr>
              <a:t>P(a)</a:t>
            </a:r>
            <a:endParaRPr lang="en-US" sz="2000" i="1" dirty="0">
              <a:solidFill>
                <a:schemeClr val="accent2"/>
              </a:solidFill>
              <a:latin typeface="Calibri"/>
              <a:cs typeface="Calibri"/>
            </a:endParaRP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smtClean="0">
                <a:solidFill>
                  <a:srgbClr val="E57071"/>
                </a:solidFill>
                <a:latin typeface="Calibri"/>
                <a:cs typeface="Calibri"/>
              </a:rPr>
              <a:t>P(</a:t>
            </a:r>
            <a:r>
              <a:rPr lang="en-US" sz="2000" i="1" dirty="0" err="1" smtClean="0">
                <a:solidFill>
                  <a:srgbClr val="E57071"/>
                </a:solidFill>
                <a:latin typeface="Calibri"/>
                <a:cs typeface="Calibri"/>
              </a:rPr>
              <a:t>a,b</a:t>
            </a:r>
            <a:r>
              <a:rPr lang="en-US" sz="2000" i="1" dirty="0" smtClean="0">
                <a:solidFill>
                  <a:srgbClr val="E57071"/>
                </a:solidFill>
                <a:latin typeface="Calibri"/>
                <a:cs typeface="Calibri"/>
              </a:rPr>
              <a:t>)</a:t>
            </a:r>
            <a:endParaRPr lang="en-US" sz="2000" i="1" dirty="0">
              <a:solidFill>
                <a:srgbClr val="E57071"/>
              </a:solidFill>
              <a:latin typeface="Calibri"/>
              <a:cs typeface="Calibri"/>
            </a:endParaRPr>
          </a:p>
        </p:txBody>
      </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87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ea typeface="ＭＳ Ｐゴシック" pitchFamily="34" charset="-128"/>
              </a:rPr>
              <a:t>Review: Conditional </a:t>
            </a:r>
            <a:r>
              <a:rPr lang="en-US" dirty="0" smtClean="0">
                <a:ea typeface="ＭＳ Ｐゴシック" pitchFamily="34" charset="-128"/>
              </a:rPr>
              <a:t>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smtClean="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 name="Group 7"/>
          <p:cNvGraphicFramePr>
            <a:graphicFrameLocks noGrp="1"/>
          </p:cNvGraphicFramePr>
          <p:nvPr>
            <p:extLst/>
          </p:nvPr>
        </p:nvGraphicFramePr>
        <p:xfrm>
          <a:off x="8479064" y="355872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 name="Group 60"/>
          <p:cNvGraphicFramePr>
            <a:graphicFrameLocks noGrp="1"/>
          </p:cNvGraphicFramePr>
          <p:nvPr>
            <p:extLst/>
          </p:nvPr>
        </p:nvGraphicFramePr>
        <p:xfrm>
          <a:off x="1708150" y="3384550"/>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9" name="Group 60"/>
          <p:cNvGraphicFramePr>
            <a:graphicFrameLocks noGrp="1"/>
          </p:cNvGraphicFramePr>
          <p:nvPr>
            <p:extLst/>
          </p:nvPr>
        </p:nvGraphicFramePr>
        <p:xfrm>
          <a:off x="1712913" y="5241925"/>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60641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Review: Probabilistic </a:t>
            </a:r>
            <a:r>
              <a:rPr lang="en-US" dirty="0" smtClean="0"/>
              <a:t>Inference</a:t>
            </a:r>
          </a:p>
        </p:txBody>
      </p:sp>
      <p:sp>
        <p:nvSpPr>
          <p:cNvPr id="16387" name="Rectangle 3"/>
          <p:cNvSpPr>
            <a:spLocks noGrp="1" noChangeArrowheads="1"/>
          </p:cNvSpPr>
          <p:nvPr>
            <p:ph idx="1"/>
          </p:nvPr>
        </p:nvSpPr>
        <p:spPr>
          <a:xfrm>
            <a:off x="379413" y="1407089"/>
            <a:ext cx="6854237" cy="4773049"/>
          </a:xfrm>
        </p:spPr>
        <p:txBody>
          <a:bodyPr/>
          <a:lstStyle/>
          <a:p>
            <a:pPr eaLnBrk="1" hangingPunct="1"/>
            <a:r>
              <a:rPr lang="en-US" sz="2400" dirty="0" smtClean="0"/>
              <a:t>Probabilistic inference: compute a desired probability from other known probabilities (e.g. conditional from joint)</a:t>
            </a:r>
          </a:p>
          <a:p>
            <a:pPr eaLnBrk="1" hangingPunct="1"/>
            <a:endParaRPr lang="en-US" sz="2400" dirty="0" smtClean="0"/>
          </a:p>
          <a:p>
            <a:pPr eaLnBrk="1" hangingPunct="1"/>
            <a:r>
              <a:rPr lang="en-US" sz="2400" dirty="0" smtClean="0"/>
              <a:t>We generally compute conditional probabilities </a:t>
            </a:r>
          </a:p>
          <a:p>
            <a:pPr lvl="1" eaLnBrk="1" hangingPunct="1"/>
            <a:r>
              <a:rPr lang="en-US" sz="2000" dirty="0" smtClean="0"/>
              <a:t>P(on time | no reported accidents) = 0.90</a:t>
            </a:r>
          </a:p>
          <a:p>
            <a:pPr lvl="1" eaLnBrk="1" hangingPunct="1"/>
            <a:r>
              <a:rPr lang="en-US" sz="2000" dirty="0" smtClean="0"/>
              <a:t>These represent the agent’s </a:t>
            </a:r>
            <a:r>
              <a:rPr lang="en-US" sz="2000" i="1" dirty="0" smtClean="0"/>
              <a:t>beliefs</a:t>
            </a:r>
            <a:r>
              <a:rPr lang="en-US" sz="2000" dirty="0" smtClean="0"/>
              <a:t> given the evidence</a:t>
            </a:r>
            <a:endParaRPr lang="en-US" sz="2000" i="1" dirty="0" smtClean="0"/>
          </a:p>
          <a:p>
            <a:pPr eaLnBrk="1" hangingPunct="1"/>
            <a:endParaRPr lang="en-US" sz="2400" dirty="0" smtClean="0"/>
          </a:p>
          <a:p>
            <a:pPr eaLnBrk="1" hangingPunct="1"/>
            <a:r>
              <a:rPr lang="en-US" sz="2400" dirty="0" smtClean="0"/>
              <a:t>Probabilities change with new evidence:</a:t>
            </a:r>
          </a:p>
          <a:p>
            <a:pPr lvl="1" eaLnBrk="1" hangingPunct="1"/>
            <a:r>
              <a:rPr lang="en-US" sz="2000" dirty="0" smtClean="0"/>
              <a:t>P(on time | no accidents, 5 a.m.) = 0.95</a:t>
            </a:r>
          </a:p>
          <a:p>
            <a:pPr lvl="1" eaLnBrk="1" hangingPunct="1"/>
            <a:r>
              <a:rPr lang="en-US" sz="2000" dirty="0" smtClean="0"/>
              <a:t>P(on time | no accidents, 5 a.m., raining) = 0.80</a:t>
            </a:r>
          </a:p>
          <a:p>
            <a:pPr lvl="1" eaLnBrk="1" hangingPunct="1"/>
            <a:r>
              <a:rPr lang="en-US" sz="2000" dirty="0" smtClean="0"/>
              <a:t>Observing new evidence causes </a:t>
            </a:r>
            <a:r>
              <a:rPr lang="en-US" sz="2000" i="1" dirty="0" smtClean="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extLst>
      <p:ext uri="{BB962C8B-B14F-4D97-AF65-F5344CB8AC3E}">
        <p14:creationId xmlns:p14="http://schemas.microsoft.com/office/powerpoint/2010/main" val="738326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Review: Probabilistic </a:t>
            </a:r>
            <a:r>
              <a:rPr lang="en-US" dirty="0" smtClean="0"/>
              <a:t>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smtClean="0"/>
              <a:t>A probabilistic model is a joint distribution over a set of random variables</a:t>
            </a:r>
          </a:p>
          <a:p>
            <a:pPr lvl="1" eaLnBrk="1" hangingPunct="1">
              <a:lnSpc>
                <a:spcPct val="80000"/>
              </a:lnSpc>
            </a:pPr>
            <a:endParaRPr lang="en-US" sz="1800" dirty="0" smtClean="0"/>
          </a:p>
          <a:p>
            <a:pPr eaLnBrk="1" hangingPunct="1">
              <a:lnSpc>
                <a:spcPct val="80000"/>
              </a:lnSpc>
            </a:pPr>
            <a:r>
              <a:rPr lang="en-US" sz="2000" dirty="0" smtClean="0"/>
              <a:t>Probabilistic models:</a:t>
            </a:r>
          </a:p>
          <a:p>
            <a:pPr lvl="1" eaLnBrk="1" hangingPunct="1">
              <a:lnSpc>
                <a:spcPct val="80000"/>
              </a:lnSpc>
            </a:pPr>
            <a:r>
              <a:rPr lang="en-US" sz="1800" dirty="0" smtClean="0"/>
              <a:t>(Random) variables with domains </a:t>
            </a:r>
          </a:p>
          <a:p>
            <a:pPr lvl="1" eaLnBrk="1" hangingPunct="1">
              <a:lnSpc>
                <a:spcPct val="80000"/>
              </a:lnSpc>
            </a:pPr>
            <a:r>
              <a:rPr lang="en-US" sz="1800" dirty="0" smtClean="0"/>
              <a:t>Assignments are called </a:t>
            </a:r>
            <a:r>
              <a:rPr lang="en-US" sz="1800" i="1" dirty="0" smtClean="0"/>
              <a:t>outcomes</a:t>
            </a:r>
          </a:p>
          <a:p>
            <a:pPr lvl="1" eaLnBrk="1" hangingPunct="1">
              <a:lnSpc>
                <a:spcPct val="80000"/>
              </a:lnSpc>
            </a:pPr>
            <a:r>
              <a:rPr lang="en-US" sz="1800" dirty="0" smtClean="0"/>
              <a:t>Joint distributions: say whether assignments (outcomes) are likely</a:t>
            </a:r>
          </a:p>
          <a:p>
            <a:pPr lvl="1" eaLnBrk="1" hangingPunct="1">
              <a:lnSpc>
                <a:spcPct val="80000"/>
              </a:lnSpc>
            </a:pPr>
            <a:r>
              <a:rPr lang="en-US" sz="1800" i="1" dirty="0" smtClean="0"/>
              <a:t>Normalized:</a:t>
            </a:r>
            <a:r>
              <a:rPr lang="en-US" sz="1800" dirty="0" smtClean="0"/>
              <a:t> sum to 1.0</a:t>
            </a:r>
          </a:p>
          <a:p>
            <a:pPr lvl="1" eaLnBrk="1" hangingPunct="1">
              <a:lnSpc>
                <a:spcPct val="80000"/>
              </a:lnSpc>
            </a:pPr>
            <a:r>
              <a:rPr lang="en-US" sz="1800" dirty="0" smtClean="0"/>
              <a:t>Ideally: only certain variables directly interact</a:t>
            </a:r>
          </a:p>
          <a:p>
            <a:pPr eaLnBrk="1" hangingPunct="1">
              <a:lnSpc>
                <a:spcPct val="80000"/>
              </a:lnSpc>
            </a:pPr>
            <a:endParaRPr lang="en-US" sz="2000" dirty="0" smtClean="0"/>
          </a:p>
        </p:txBody>
      </p:sp>
      <p:graphicFrame>
        <p:nvGraphicFramePr>
          <p:cNvPr id="1009904" name="Group 240"/>
          <p:cNvGraphicFramePr>
            <a:graphicFrameLocks noGrp="1"/>
          </p:cNvGraphicFramePr>
          <p:nvPr>
            <p:extLst>
              <p:ext uri="{D42A27DB-BD31-4B8C-83A1-F6EECF244321}">
                <p14:modId xmlns:p14="http://schemas.microsoft.com/office/powerpoint/2010/main" val="2967473060"/>
              </p:ext>
            </p:extLst>
          </p:nvPr>
        </p:nvGraphicFramePr>
        <p:xfrm>
          <a:off x="5773738" y="19081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smtClean="0"/>
              <a:t>Review: Inference </a:t>
            </a:r>
            <a:r>
              <a:rPr lang="en-US" dirty="0" smtClean="0"/>
              <a:t>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t>General case:</a:t>
            </a:r>
          </a:p>
          <a:p>
            <a:pPr lvl="1" eaLnBrk="1" hangingPunct="1">
              <a:lnSpc>
                <a:spcPct val="80000"/>
              </a:lnSpc>
            </a:pPr>
            <a:r>
              <a:rPr lang="en-US" sz="1800" dirty="0" smtClean="0"/>
              <a:t>Evidence variables: </a:t>
            </a:r>
          </a:p>
          <a:p>
            <a:pPr lvl="1" eaLnBrk="1" hangingPunct="1">
              <a:lnSpc>
                <a:spcPct val="80000"/>
              </a:lnSpc>
            </a:pPr>
            <a:r>
              <a:rPr lang="en-US" sz="1800" dirty="0" smtClean="0"/>
              <a:t>Query* variable:</a:t>
            </a:r>
          </a:p>
          <a:p>
            <a:pPr lvl="1" eaLnBrk="1" hangingPunct="1">
              <a:lnSpc>
                <a:spcPct val="80000"/>
              </a:lnSpc>
            </a:pPr>
            <a:r>
              <a:rPr lang="en-US" sz="1800" dirty="0" smtClean="0"/>
              <a:t>Hidden variables:</a:t>
            </a:r>
          </a:p>
          <a:p>
            <a:pPr lvl="1" eaLnBrk="1" hangingPunct="1">
              <a:lnSpc>
                <a:spcPct val="80000"/>
              </a:lnSpc>
            </a:pPr>
            <a:endParaRPr lang="en-US" sz="1600" dirty="0" smtClean="0"/>
          </a:p>
          <a:p>
            <a:pPr lvl="1" eaLnBrk="1" hangingPunct="1">
              <a:lnSpc>
                <a:spcPct val="80000"/>
              </a:lnSpc>
            </a:pPr>
            <a:endParaRPr lang="en-US" sz="1600" dirty="0" smtClean="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We want:</a:t>
            </a:r>
          </a:p>
          <a:p>
            <a:pPr lvl="1">
              <a:lnSpc>
                <a:spcPct val="80000"/>
              </a:lnSpc>
            </a:pPr>
            <a:endParaRPr lang="en-US" sz="1600" dirty="0" smtClean="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3: Normalize</a:t>
            </a:r>
          </a:p>
          <a:p>
            <a:pPr>
              <a:lnSpc>
                <a:spcPct val="80000"/>
              </a:lnSpc>
            </a:pPr>
            <a:endParaRPr lang="en-US" sz="2000" dirty="0" smtClean="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489829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Review: The </a:t>
            </a:r>
            <a:r>
              <a:rPr lang="en-US" dirty="0" smtClean="0"/>
              <a:t>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Example:</a:t>
            </a:r>
          </a:p>
          <a:p>
            <a:pPr eaLnBrk="1" hangingPunct="1"/>
            <a:endParaRPr lang="en-US" sz="2400" dirty="0" smtClean="0"/>
          </a:p>
        </p:txBody>
      </p:sp>
      <p:graphicFrame>
        <p:nvGraphicFramePr>
          <p:cNvPr id="1027084" name="Group 12"/>
          <p:cNvGraphicFramePr>
            <a:graphicFrameLocks noGrp="1"/>
          </p:cNvGraphicFramePr>
          <p:nvPr>
            <p:extLst/>
          </p:nvPr>
        </p:nvGraphicFramePr>
        <p:xfrm>
          <a:off x="1383150" y="42446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27160" name="Group 88"/>
          <p:cNvGraphicFramePr>
            <a:graphicFrameLocks noGrp="1"/>
          </p:cNvGraphicFramePr>
          <p:nvPr>
            <p:extLst/>
          </p:nvPr>
        </p:nvGraphicFramePr>
        <p:xfrm>
          <a:off x="3592950" y="37398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27213" name="Group 141"/>
          <p:cNvGraphicFramePr>
            <a:graphicFrameLocks noGrp="1"/>
          </p:cNvGraphicFramePr>
          <p:nvPr>
            <p:extLst/>
          </p:nvPr>
        </p:nvGraphicFramePr>
        <p:xfrm>
          <a:off x="7479150" y="3758879"/>
          <a:ext cx="2362200" cy="1847944"/>
        </p:xfrm>
        <a:graphic>
          <a:graphicData uri="http://schemas.openxmlformats.org/drawingml/2006/table">
            <a:tbl>
              <a:tblPr/>
              <a:tblGrid>
                <a:gridCol w="828675"/>
                <a:gridCol w="828675"/>
                <a:gridCol w="7048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5529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Review: The </a:t>
            </a:r>
            <a:r>
              <a:rPr lang="en-US" dirty="0" smtClean="0"/>
              <a:t>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smtClean="0"/>
              <a:t>More generally, can always write any joint distribution as an incremental product of conditional distributions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always true?</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094453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Review: Bayes</a:t>
            </a:r>
            <a:r>
              <a:rPr lang="en-US" dirty="0" smtClean="0"/>
              <a:t>’ Rule</a:t>
            </a:r>
          </a:p>
        </p:txBody>
      </p:sp>
      <p:sp>
        <p:nvSpPr>
          <p:cNvPr id="1017859" name="Rectangle 3"/>
          <p:cNvSpPr>
            <a:spLocks noGrp="1" noChangeArrowheads="1"/>
          </p:cNvSpPr>
          <p:nvPr>
            <p:ph idx="1"/>
          </p:nvPr>
        </p:nvSpPr>
        <p:spPr>
          <a:xfrm>
            <a:off x="694560" y="1600200"/>
            <a:ext cx="7992240" cy="5105400"/>
          </a:xfrm>
        </p:spPr>
        <p:txBody>
          <a:bodyPr>
            <a:normAutofit/>
          </a:bodyPr>
          <a:lstStyle/>
          <a:p>
            <a:pPr eaLnBrk="1" hangingPunct="1">
              <a:lnSpc>
                <a:spcPct val="80000"/>
              </a:lnSpc>
            </a:pPr>
            <a:r>
              <a:rPr lang="en-US" sz="2400" dirty="0" smtClean="0"/>
              <a:t>Two ways to factor a joint distribution over two variables:</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Dividing, we get:</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at all helpful?</a:t>
            </a:r>
          </a:p>
          <a:p>
            <a:pPr lvl="6">
              <a:lnSpc>
                <a:spcPct val="80000"/>
              </a:lnSpc>
            </a:pPr>
            <a:endParaRPr lang="en-US" sz="1200" dirty="0" smtClean="0"/>
          </a:p>
          <a:p>
            <a:pPr lvl="1" eaLnBrk="1" hangingPunct="1">
              <a:lnSpc>
                <a:spcPct val="80000"/>
              </a:lnSpc>
            </a:pPr>
            <a:r>
              <a:rPr lang="en-US" sz="2000" dirty="0" smtClean="0"/>
              <a:t>Lets us build one conditional from its reverse</a:t>
            </a:r>
          </a:p>
          <a:p>
            <a:pPr lvl="1" eaLnBrk="1" hangingPunct="1">
              <a:lnSpc>
                <a:spcPct val="80000"/>
              </a:lnSpc>
            </a:pPr>
            <a:r>
              <a:rPr lang="en-US" sz="2000" dirty="0" smtClean="0"/>
              <a:t>Often one conditional is tricky but the other one is simple</a:t>
            </a:r>
          </a:p>
          <a:p>
            <a:pPr lvl="1" eaLnBrk="1" hangingPunct="1">
              <a:lnSpc>
                <a:spcPct val="80000"/>
              </a:lnSpc>
            </a:pPr>
            <a:r>
              <a:rPr lang="en-US" sz="2000" dirty="0" smtClean="0"/>
              <a:t>Foundation of many systems we’ll see later (e.g. ASR, MT)</a:t>
            </a:r>
          </a:p>
          <a:p>
            <a:pPr eaLnBrk="1" hangingPunct="1">
              <a:lnSpc>
                <a:spcPct val="80000"/>
              </a:lnSpc>
            </a:pPr>
            <a:endParaRPr lang="en-US" sz="2400" dirty="0" smtClean="0"/>
          </a:p>
          <a:p>
            <a:pPr eaLnBrk="1" hangingPunct="1">
              <a:lnSpc>
                <a:spcPct val="80000"/>
              </a:lnSpc>
            </a:pPr>
            <a:r>
              <a:rPr lang="en-US" sz="2400" dirty="0" smtClean="0"/>
              <a:t>In the running for most important AI equation!</a:t>
            </a:r>
          </a:p>
          <a:p>
            <a:pPr lvl="1" eaLnBrk="1" hangingPunct="1">
              <a:lnSpc>
                <a:spcPct val="80000"/>
              </a:lnSpc>
            </a:pPr>
            <a:endParaRPr lang="en-US" sz="2000" dirty="0" smtClean="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2667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Review: Inference </a:t>
            </a:r>
            <a:r>
              <a:rPr lang="en-US" dirty="0" smtClean="0"/>
              <a:t>with Bayes’ Rule</a:t>
            </a:r>
          </a:p>
        </p:txBody>
      </p:sp>
      <p:sp>
        <p:nvSpPr>
          <p:cNvPr id="1020931" name="Rectangle 3"/>
          <p:cNvSpPr>
            <a:spLocks noGrp="1" noChangeArrowheads="1"/>
          </p:cNvSpPr>
          <p:nvPr>
            <p:ph idx="1"/>
          </p:nvPr>
        </p:nvSpPr>
        <p:spPr/>
        <p:txBody>
          <a:bodyPr>
            <a:normAutofit fontScale="92500" lnSpcReduction="20000"/>
          </a:bodyPr>
          <a:lstStyle/>
          <a:p>
            <a:pPr eaLnBrk="1" hangingPunct="1"/>
            <a:r>
              <a:rPr lang="en-US" sz="2400" dirty="0" smtClean="0"/>
              <a:t>Example: Diagnostic probability from causal probability:</a:t>
            </a:r>
          </a:p>
          <a:p>
            <a:pPr eaLnBrk="1" hangingPunct="1"/>
            <a:endParaRPr lang="en-US" sz="2400" dirty="0" smtClean="0"/>
          </a:p>
          <a:p>
            <a:pPr eaLnBrk="1" hangingPunct="1"/>
            <a:endParaRPr lang="en-US" sz="2400" dirty="0" smtClean="0"/>
          </a:p>
          <a:p>
            <a:pPr eaLnBrk="1" hangingPunct="1"/>
            <a:r>
              <a:rPr lang="en-US" sz="2400" dirty="0" smtClean="0"/>
              <a:t>Example:</a:t>
            </a:r>
          </a:p>
          <a:p>
            <a:pPr lvl="1" eaLnBrk="1" hangingPunct="1"/>
            <a:r>
              <a:rPr lang="en-US" sz="2000" dirty="0" smtClean="0"/>
              <a:t>M: meningitis, S: stiff neck</a:t>
            </a:r>
          </a:p>
          <a:p>
            <a:pPr eaLnBrk="1" hangingPunct="1"/>
            <a:endParaRPr lang="en-US" sz="2400" dirty="0" smtClean="0"/>
          </a:p>
          <a:p>
            <a:pPr eaLnBrk="1" hangingPunct="1"/>
            <a:endParaRPr lang="en-US" sz="2400" dirty="0" smtClean="0"/>
          </a:p>
          <a:p>
            <a:pPr eaLnBrk="1" hangingPunct="1"/>
            <a:endParaRPr lang="en-US" sz="2400" dirty="0" smtClean="0"/>
          </a:p>
          <a:p>
            <a:pPr lvl="4"/>
            <a:endParaRPr lang="en-US" sz="1200" dirty="0" smtClean="0"/>
          </a:p>
          <a:p>
            <a:pPr lvl="1" eaLnBrk="1" hangingPunct="1"/>
            <a:endParaRPr lang="en-US" sz="2000" dirty="0" smtClean="0"/>
          </a:p>
          <a:p>
            <a:pPr lvl="1" eaLnBrk="1" hangingPunct="1"/>
            <a:endParaRPr lang="en-US" sz="2000" dirty="0" smtClean="0"/>
          </a:p>
          <a:p>
            <a:pPr lvl="1" eaLnBrk="1" hangingPunct="1"/>
            <a:endParaRPr lang="en-US" sz="2000" dirty="0" smtClean="0"/>
          </a:p>
          <a:p>
            <a:pPr lvl="1" eaLnBrk="1" hangingPunct="1"/>
            <a:endParaRPr lang="en-US" sz="2000" dirty="0"/>
          </a:p>
          <a:p>
            <a:pPr lvl="1" eaLnBrk="1" hangingPunct="1"/>
            <a:r>
              <a:rPr lang="en-US" sz="2000" dirty="0" smtClean="0"/>
              <a:t>Note</a:t>
            </a:r>
            <a:r>
              <a:rPr lang="en-US" sz="2000" dirty="0" smtClean="0"/>
              <a:t>: posterior probability of meningitis still very small</a:t>
            </a:r>
          </a:p>
          <a:p>
            <a:pPr lvl="1" eaLnBrk="1" hangingPunct="1"/>
            <a:r>
              <a:rPr lang="en-US" sz="2000" dirty="0" smtClean="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latin typeface="Calibri" pitchFamily="34" charset="0"/>
                <a:cs typeface="Calibri" pitchFamily="34" charset="0"/>
              </a:rPr>
              <a:t>Example</a:t>
            </a:r>
          </a:p>
          <a:p>
            <a:pPr eaLnBrk="1" hangingPunct="1"/>
            <a:r>
              <a:rPr lang="en-US" dirty="0" smtClean="0">
                <a:latin typeface="Calibri" pitchFamily="34" charset="0"/>
                <a:cs typeface="Calibri" pitchFamily="34" charset="0"/>
              </a:rPr>
              <a:t>givens</a:t>
            </a:r>
            <a:endParaRPr lang="en-US" dirty="0">
              <a:latin typeface="Calibri" pitchFamily="34" charset="0"/>
              <a:cs typeface="Calibri" pitchFamily="34" charset="0"/>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0" y="4945726"/>
            <a:ext cx="11345311" cy="566936"/>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6677" y="2173733"/>
            <a:ext cx="5445919" cy="712860"/>
          </a:xfrm>
          <a:prstGeom prst="rect">
            <a:avLst/>
          </a:prstGeom>
        </p:spPr>
      </p:pic>
    </p:spTree>
    <p:extLst>
      <p:ext uri="{BB962C8B-B14F-4D97-AF65-F5344CB8AC3E}">
        <p14:creationId xmlns:p14="http://schemas.microsoft.com/office/powerpoint/2010/main" val="854891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3" end="1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2131869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Example: Independence</a:t>
            </a:r>
          </a:p>
        </p:txBody>
      </p:sp>
      <p:sp>
        <p:nvSpPr>
          <p:cNvPr id="27651" name="Rectangle 3"/>
          <p:cNvSpPr>
            <a:spLocks noGrp="1" noChangeArrowheads="1"/>
          </p:cNvSpPr>
          <p:nvPr>
            <p:ph idx="1"/>
          </p:nvPr>
        </p:nvSpPr>
        <p:spPr/>
        <p:txBody>
          <a:bodyPr/>
          <a:lstStyle/>
          <a:p>
            <a:pPr eaLnBrk="1" hangingPunct="1"/>
            <a:r>
              <a:rPr lang="en-US" dirty="0" smtClean="0"/>
              <a:t>N fair, independent coin flips:</a:t>
            </a:r>
          </a:p>
        </p:txBody>
      </p:sp>
      <p:graphicFrame>
        <p:nvGraphicFramePr>
          <p:cNvPr id="1043475" name="Group 19"/>
          <p:cNvGraphicFramePr>
            <a:graphicFrameLocks noGrp="1"/>
          </p:cNvGraphicFramePr>
          <p:nvPr>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1375405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894268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570011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2005140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Review: Events</a:t>
            </a:r>
            <a:endParaRPr lang="en-US" dirty="0" smtClean="0"/>
          </a:p>
        </p:txBody>
      </p:sp>
      <p:sp>
        <p:nvSpPr>
          <p:cNvPr id="11267" name="Rectangle 3"/>
          <p:cNvSpPr>
            <a:spLocks noGrp="1" noChangeArrowheads="1"/>
          </p:cNvSpPr>
          <p:nvPr>
            <p:ph idx="1"/>
          </p:nvPr>
        </p:nvSpPr>
        <p:spPr>
          <a:xfrm>
            <a:off x="457200" y="1428868"/>
            <a:ext cx="5937860" cy="5124332"/>
          </a:xfrm>
        </p:spPr>
        <p:txBody>
          <a:bodyPr/>
          <a:lstStyle/>
          <a:p>
            <a:pPr eaLnBrk="1" hangingPunct="1">
              <a:lnSpc>
                <a:spcPct val="80000"/>
              </a:lnSpc>
            </a:pPr>
            <a:r>
              <a:rPr lang="en-US" sz="2800" dirty="0" smtClean="0"/>
              <a:t>An </a:t>
            </a:r>
            <a:r>
              <a:rPr lang="en-US" sz="2800" i="1" dirty="0" smtClean="0"/>
              <a:t>event</a:t>
            </a:r>
            <a:r>
              <a:rPr lang="en-US" sz="2800" dirty="0" smtClean="0"/>
              <a:t> is a set E of outcomes</a:t>
            </a:r>
          </a:p>
          <a:p>
            <a:pPr eaLnBrk="1" hangingPunct="1">
              <a:lnSpc>
                <a:spcPct val="80000"/>
              </a:lnSpc>
            </a:pPr>
            <a:endParaRPr lang="en-US" sz="2800" dirty="0" smtClean="0"/>
          </a:p>
          <a:p>
            <a:pPr marL="3657417" lvl="8" indent="0">
              <a:lnSpc>
                <a:spcPct val="80000"/>
              </a:lnSpc>
              <a:buNone/>
            </a:pPr>
            <a:endParaRPr lang="en-US" sz="2800" dirty="0"/>
          </a:p>
          <a:p>
            <a:pPr marL="3657417" lvl="8" indent="0">
              <a:lnSpc>
                <a:spcPct val="80000"/>
              </a:lnSpc>
              <a:buNone/>
            </a:pPr>
            <a:endParaRPr lang="en-US" sz="1600" dirty="0" smtClean="0"/>
          </a:p>
          <a:p>
            <a:pPr eaLnBrk="1" hangingPunct="1">
              <a:lnSpc>
                <a:spcPct val="80000"/>
              </a:lnSpc>
            </a:pPr>
            <a:r>
              <a:rPr lang="en-US" sz="2800" dirty="0" smtClean="0"/>
              <a:t>From a joint distribution, we can calculate the probability of any event</a:t>
            </a:r>
          </a:p>
          <a:p>
            <a:pPr lvl="3">
              <a:lnSpc>
                <a:spcPct val="80000"/>
              </a:lnSpc>
            </a:pPr>
            <a:endParaRPr lang="en-US" sz="1600" dirty="0" smtClean="0"/>
          </a:p>
          <a:p>
            <a:pPr lvl="1" eaLnBrk="1" hangingPunct="1">
              <a:lnSpc>
                <a:spcPct val="80000"/>
              </a:lnSpc>
            </a:pPr>
            <a:r>
              <a:rPr lang="en-US" sz="2000" dirty="0" smtClean="0"/>
              <a:t>Probability that it’s hot AND sunny?</a:t>
            </a:r>
          </a:p>
          <a:p>
            <a:pPr lvl="1" eaLnBrk="1" hangingPunct="1">
              <a:lnSpc>
                <a:spcPct val="80000"/>
              </a:lnSpc>
            </a:pPr>
            <a:endParaRPr lang="en-US" sz="2000" dirty="0" smtClean="0"/>
          </a:p>
          <a:p>
            <a:pPr lvl="1" eaLnBrk="1" hangingPunct="1">
              <a:lnSpc>
                <a:spcPct val="80000"/>
              </a:lnSpc>
            </a:pPr>
            <a:r>
              <a:rPr lang="en-US" sz="2000" dirty="0" smtClean="0"/>
              <a:t>Probability that it’s hot?</a:t>
            </a:r>
          </a:p>
          <a:p>
            <a:pPr lvl="1" eaLnBrk="1" hangingPunct="1">
              <a:lnSpc>
                <a:spcPct val="80000"/>
              </a:lnSpc>
            </a:pPr>
            <a:endParaRPr lang="en-US" sz="2000" dirty="0" smtClean="0"/>
          </a:p>
          <a:p>
            <a:pPr lvl="1" eaLnBrk="1" hangingPunct="1">
              <a:lnSpc>
                <a:spcPct val="80000"/>
              </a:lnSpc>
            </a:pPr>
            <a:r>
              <a:rPr lang="en-US" sz="2000" dirty="0" smtClean="0"/>
              <a:t>Probability that it’s hot OR sunny?</a:t>
            </a:r>
          </a:p>
          <a:p>
            <a:pPr marL="457176" lvl="1" indent="0" eaLnBrk="1" hangingPunct="1">
              <a:lnSpc>
                <a:spcPct val="80000"/>
              </a:lnSpc>
              <a:buNone/>
            </a:pPr>
            <a:endParaRPr lang="en-US" sz="2000" dirty="0" smtClean="0"/>
          </a:p>
          <a:p>
            <a:pPr eaLnBrk="1" hangingPunct="1">
              <a:lnSpc>
                <a:spcPct val="80000"/>
              </a:lnSpc>
            </a:pPr>
            <a:r>
              <a:rPr lang="en-US" sz="2800" dirty="0" smtClean="0"/>
              <a:t>Typically, the events we care about are </a:t>
            </a:r>
            <a:r>
              <a:rPr lang="en-US" sz="2800" i="1" dirty="0" smtClean="0"/>
              <a:t>partial assignments</a:t>
            </a:r>
            <a:r>
              <a:rPr lang="en-US" sz="2800" dirty="0" smtClean="0"/>
              <a:t>, like P(T=hot)</a:t>
            </a:r>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ext uri="{D42A27DB-BD31-4B8C-83A1-F6EECF244321}">
                <p14:modId xmlns:p14="http://schemas.microsoft.com/office/powerpoint/2010/main" val="438501872"/>
              </p:ext>
            </p:extLst>
          </p:nvPr>
        </p:nvGraphicFramePr>
        <p:xfrm>
          <a:off x="8226236" y="3451800"/>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a:buFont typeface="Wingdings" charset="0"/>
              <a:buChar char="§"/>
              <a:defRPr/>
            </a:pPr>
            <a:r>
              <a:rPr lang="en-US" sz="2800" dirty="0" smtClean="0"/>
              <a:t>X</a:t>
            </a:r>
            <a:r>
              <a:rPr lang="en-US" sz="2800" dirty="0"/>
              <a:t>, Y independent </a:t>
            </a:r>
            <a:r>
              <a:rPr lang="en-US" sz="2800" dirty="0" smtClean="0"/>
              <a:t>if and only if:</a:t>
            </a:r>
            <a:endParaRPr lang="en-US" sz="2800" dirty="0"/>
          </a:p>
          <a:p>
            <a:pPr lvl="4">
              <a:buFont typeface="Wingdings" charset="0"/>
              <a:buChar char="§"/>
              <a:defRPr/>
            </a:pPr>
            <a:endParaRPr lang="en-US" sz="1600" dirty="0"/>
          </a:p>
          <a:p>
            <a:pPr>
              <a:buFont typeface="Wingdings" charset="0"/>
              <a:buChar char="§"/>
              <a:defRPr/>
            </a:pPr>
            <a:r>
              <a:rPr lang="en-US" sz="2800" dirty="0"/>
              <a:t>X and Y are conditionally independent given Z </a:t>
            </a:r>
            <a:r>
              <a:rPr lang="en-US" sz="2800" dirty="0" smtClean="0"/>
              <a:t>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3353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smtClean="0"/>
              <a:t>Two variables are </a:t>
            </a:r>
            <a:r>
              <a:rPr lang="en-US" sz="2000" i="1" dirty="0" smtClean="0"/>
              <a:t>independent</a:t>
            </a:r>
            <a:r>
              <a:rPr lang="en-US" sz="2000" dirty="0" smtClean="0"/>
              <a:t> in a joint distribution if:</a:t>
            </a:r>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r>
              <a:rPr lang="en-US" sz="1800" dirty="0" smtClean="0"/>
              <a:t>Says the joint distribution </a:t>
            </a:r>
            <a:r>
              <a:rPr lang="en-US" sz="1800" i="1" dirty="0" smtClean="0"/>
              <a:t>factors</a:t>
            </a:r>
            <a:r>
              <a:rPr lang="en-US" sz="1800" dirty="0" smtClean="0"/>
              <a:t> into a product of two simple ones</a:t>
            </a:r>
          </a:p>
          <a:p>
            <a:pPr lvl="1" eaLnBrk="1" hangingPunct="1">
              <a:lnSpc>
                <a:spcPct val="90000"/>
              </a:lnSpc>
            </a:pPr>
            <a:r>
              <a:rPr lang="en-US" sz="1800" dirty="0" smtClean="0"/>
              <a:t>Usually variables aren’t independent!</a:t>
            </a:r>
          </a:p>
          <a:p>
            <a:pPr eaLnBrk="1" hangingPunct="1">
              <a:lnSpc>
                <a:spcPct val="90000"/>
              </a:lnSpc>
            </a:pPr>
            <a:endParaRPr lang="en-US" sz="2000" dirty="0" smtClean="0"/>
          </a:p>
          <a:p>
            <a:pPr eaLnBrk="1" hangingPunct="1">
              <a:lnSpc>
                <a:spcPct val="90000"/>
              </a:lnSpc>
            </a:pPr>
            <a:r>
              <a:rPr lang="en-US" sz="2000" dirty="0" smtClean="0"/>
              <a:t>Can use independence as a </a:t>
            </a:r>
            <a:r>
              <a:rPr lang="en-US" sz="2000" i="1" dirty="0" smtClean="0"/>
              <a:t>modeling assumption</a:t>
            </a:r>
          </a:p>
          <a:p>
            <a:pPr lvl="1" eaLnBrk="1" hangingPunct="1">
              <a:lnSpc>
                <a:spcPct val="90000"/>
              </a:lnSpc>
            </a:pPr>
            <a:r>
              <a:rPr lang="en-US" sz="1800" dirty="0" smtClean="0"/>
              <a:t>Independence can be a simplifying assumption</a:t>
            </a:r>
          </a:p>
          <a:p>
            <a:pPr lvl="1" eaLnBrk="1" hangingPunct="1">
              <a:lnSpc>
                <a:spcPct val="90000"/>
              </a:lnSpc>
            </a:pPr>
            <a:r>
              <a:rPr lang="en-US" sz="1800" i="1" dirty="0" smtClean="0"/>
              <a:t>Empirical  </a:t>
            </a:r>
            <a:r>
              <a:rPr lang="en-US" sz="1800" dirty="0" smtClean="0"/>
              <a:t>joint distributions: at best “close” to independent</a:t>
            </a:r>
          </a:p>
          <a:p>
            <a:pPr lvl="1" eaLnBrk="1" hangingPunct="1">
              <a:lnSpc>
                <a:spcPct val="90000"/>
              </a:lnSpc>
            </a:pPr>
            <a:r>
              <a:rPr lang="en-US" sz="1800" dirty="0" smtClean="0"/>
              <a:t>What could we assume for {Weather, Traffic, Cavity</a:t>
            </a:r>
            <a:r>
              <a:rPr lang="en-US" sz="1800" dirty="0" smtClean="0"/>
              <a:t>}?</a:t>
            </a:r>
            <a:endParaRPr lang="en-US" sz="1800" dirty="0" smtClean="0"/>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559152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P(+catch|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Catch , Cavity) = P(Toothache | Cavity)</a:t>
            </a:r>
          </a:p>
          <a:p>
            <a:pPr lvl="1">
              <a:lnSpc>
                <a:spcPct val="80000"/>
              </a:lnSpc>
            </a:pPr>
            <a:r>
              <a:rPr lang="en-US" sz="1800" dirty="0" smtClean="0">
                <a:latin typeface="Calibri"/>
                <a:cs typeface="Calibri"/>
              </a:rPr>
              <a:t>P(Toothache, Catch | Cavity) = P(Toothache | Cavity) P(Catch | Cavity)</a:t>
            </a:r>
          </a:p>
          <a:p>
            <a:pPr lvl="1">
              <a:lnSpc>
                <a:spcPct val="80000"/>
              </a:lnSpc>
            </a:pPr>
            <a:r>
              <a:rPr lang="en-US" sz="1800" dirty="0" smtClean="0">
                <a:latin typeface="Calibri"/>
                <a:cs typeface="Calibri"/>
              </a:rPr>
              <a:t>One can be derived from the </a:t>
            </a:r>
            <a:r>
              <a:rPr lang="en-US" sz="1800" dirty="0" smtClean="0">
                <a:latin typeface="Calibri"/>
                <a:cs typeface="Calibri"/>
              </a:rPr>
              <a:t>other</a:t>
            </a:r>
            <a:endParaRPr lang="en-US" sz="1800" dirty="0">
              <a:latin typeface="Calibri"/>
              <a:cs typeface="Calibri"/>
            </a:endParaRPr>
          </a:p>
        </p:txBody>
      </p:sp>
    </p:spTree>
    <p:extLst>
      <p:ext uri="{BB962C8B-B14F-4D97-AF65-F5344CB8AC3E}">
        <p14:creationId xmlns:p14="http://schemas.microsoft.com/office/powerpoint/2010/main" val="2094780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81338" y="4581379"/>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8176432" y="3306816"/>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57538" y="60198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996216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normAutofit fontScale="90000"/>
          </a:bodyPr>
          <a:lstStyle/>
          <a:p>
            <a:r>
              <a:rPr lang="en-US" dirty="0"/>
              <a:t/>
            </a:r>
            <a:br>
              <a:rPr lang="en-US" dirty="0"/>
            </a:br>
            <a:r>
              <a:rPr lang="en-US" dirty="0" smtClean="0"/>
              <a:t>Probabilistic</a:t>
            </a:r>
            <a:r>
              <a:rPr lang="en-US" dirty="0" smtClean="0"/>
              <a:t> </a:t>
            </a:r>
            <a:r>
              <a:rPr lang="en-US" dirty="0" smtClean="0"/>
              <a:t>Reasoning Over Time</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(15.1-15.5</a:t>
            </a:r>
            <a:r>
              <a:rPr lang="en-US" sz="2400" dirty="0" smtClean="0">
                <a:solidFill>
                  <a:srgbClr val="FF0000"/>
                </a:solidFill>
              </a:rPr>
              <a:t>)</a:t>
            </a:r>
            <a:endParaRPr lang="en-US" sz="2400" dirty="0"/>
          </a:p>
        </p:txBody>
      </p:sp>
      <p:sp>
        <p:nvSpPr>
          <p:cNvPr id="3" name="Rectangle 2"/>
          <p:cNvSpPr/>
          <p:nvPr/>
        </p:nvSpPr>
        <p:spPr>
          <a:xfrm>
            <a:off x="656492" y="5840446"/>
            <a:ext cx="6096000" cy="646331"/>
          </a:xfrm>
          <a:prstGeom prst="rect">
            <a:avLst/>
          </a:prstGeom>
        </p:spPr>
        <p:txBody>
          <a:bodyPr>
            <a:spAutoFit/>
          </a:bodyPr>
          <a:lstStyle/>
          <a:p>
            <a:r>
              <a:rPr lang="en-US" dirty="0" smtClean="0">
                <a:latin typeface="Calibri"/>
                <a:cs typeface="Calibri"/>
              </a:rPr>
              <a:t>Some of these slides are courtesy of Dan </a:t>
            </a:r>
            <a:r>
              <a:rPr lang="en-US" dirty="0">
                <a:latin typeface="Calibri"/>
                <a:cs typeface="Calibri"/>
              </a:rPr>
              <a:t>Klein and Pieter </a:t>
            </a:r>
            <a:r>
              <a:rPr lang="en-US" dirty="0" err="1">
                <a:latin typeface="Calibri"/>
                <a:cs typeface="Calibri"/>
              </a:rPr>
              <a:t>Abbeel</a:t>
            </a:r>
            <a:r>
              <a:rPr lang="en-US" dirty="0">
                <a:latin typeface="Calibri"/>
                <a:cs typeface="Calibri"/>
              </a:rPr>
              <a:t> for </a:t>
            </a:r>
            <a:r>
              <a:rPr lang="en-US" dirty="0" smtClean="0">
                <a:latin typeface="Calibri"/>
                <a:cs typeface="Calibri"/>
              </a:rPr>
              <a:t>UC Berkeley’s Intro to AI course</a:t>
            </a:r>
            <a:endParaRPr lang="en-US" dirty="0"/>
          </a:p>
        </p:txBody>
      </p:sp>
    </p:spTree>
    <p:extLst>
      <p:ext uri="{BB962C8B-B14F-4D97-AF65-F5344CB8AC3E}">
        <p14:creationId xmlns:p14="http://schemas.microsoft.com/office/powerpoint/2010/main" val="1564187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Partially Observable Environments</a:t>
            </a:r>
            <a:endParaRPr lang="en-US" dirty="0"/>
          </a:p>
        </p:txBody>
      </p:sp>
      <p:sp>
        <p:nvSpPr>
          <p:cNvPr id="3" name="Content Placeholder 2"/>
          <p:cNvSpPr>
            <a:spLocks noGrp="1"/>
          </p:cNvSpPr>
          <p:nvPr>
            <p:ph idx="1"/>
          </p:nvPr>
        </p:nvSpPr>
        <p:spPr/>
        <p:txBody>
          <a:bodyPr/>
          <a:lstStyle/>
          <a:p>
            <a:r>
              <a:rPr lang="en-US" dirty="0" smtClean="0"/>
              <a:t>So far, we have considered </a:t>
            </a:r>
            <a:r>
              <a:rPr lang="en-US" b="1" dirty="0" smtClean="0"/>
              <a:t>full-observable environments </a:t>
            </a:r>
            <a:r>
              <a:rPr lang="en-US" dirty="0" smtClean="0"/>
              <a:t>like chess, or grid world</a:t>
            </a:r>
            <a:endParaRPr lang="en-US" b="1" dirty="0" smtClean="0"/>
          </a:p>
          <a:p>
            <a:r>
              <a:rPr lang="en-US" dirty="0" smtClean="0"/>
              <a:t>In </a:t>
            </a:r>
            <a:r>
              <a:rPr lang="en-US" b="1" dirty="0" smtClean="0"/>
              <a:t>partially-observable </a:t>
            </a:r>
            <a:r>
              <a:rPr lang="en-US" b="1" dirty="0"/>
              <a:t>environments </a:t>
            </a:r>
            <a:r>
              <a:rPr lang="en-US" dirty="0" smtClean="0"/>
              <a:t>we don’t see everything</a:t>
            </a:r>
          </a:p>
          <a:p>
            <a:r>
              <a:rPr lang="en-US" dirty="0" smtClean="0"/>
              <a:t>In this case an agent needs to maintain a </a:t>
            </a:r>
            <a:r>
              <a:rPr lang="en-US" b="1" dirty="0" smtClean="0"/>
              <a:t>belief state</a:t>
            </a:r>
            <a:r>
              <a:rPr lang="en-US" dirty="0" smtClean="0"/>
              <a:t> that represents represents which states are currently possible</a:t>
            </a:r>
          </a:p>
        </p:txBody>
      </p:sp>
      <p:sp>
        <p:nvSpPr>
          <p:cNvPr id="4" name="Slide Number Placeholder 3"/>
          <p:cNvSpPr>
            <a:spLocks noGrp="1"/>
          </p:cNvSpPr>
          <p:nvPr>
            <p:ph type="sldNum" sz="quarter" idx="12"/>
          </p:nvPr>
        </p:nvSpPr>
        <p:spPr/>
        <p:txBody>
          <a:bodyPr/>
          <a:lstStyle/>
          <a:p>
            <a:pPr>
              <a:defRPr/>
            </a:pPr>
            <a:fld id="{518BB908-676B-418D-A0F9-ADA2F5DFB005}" type="slidenum">
              <a:rPr lang="en-US" smtClean="0"/>
              <a:pPr>
                <a:defRPr/>
              </a:pPr>
              <a:t>75</a:t>
            </a:fld>
            <a:endParaRPr lang="en-US"/>
          </a:p>
        </p:txBody>
      </p:sp>
    </p:spTree>
    <p:extLst>
      <p:ext uri="{BB962C8B-B14F-4D97-AF65-F5344CB8AC3E}">
        <p14:creationId xmlns:p14="http://schemas.microsoft.com/office/powerpoint/2010/main" val="14891346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0450" y="2262981"/>
            <a:ext cx="10071100" cy="2997200"/>
          </a:xfrm>
        </p:spPr>
      </p:pic>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830997"/>
          </a:xfrm>
          <a:prstGeom prst="rect">
            <a:avLst/>
          </a:prstGeom>
          <a:noFill/>
        </p:spPr>
        <p:txBody>
          <a:bodyPr wrap="square" rtlCol="0">
            <a:spAutoFit/>
          </a:bodyPr>
          <a:lstStyle/>
          <a:p>
            <a:r>
              <a:rPr lang="en-US" sz="2400" dirty="0" smtClean="0"/>
              <a:t>Sensor data with one observation saying there are obstacles to the North, South and West.</a:t>
            </a:r>
            <a:endParaRPr lang="en-US" sz="2400" dirty="0"/>
          </a:p>
        </p:txBody>
      </p:sp>
    </p:spTree>
    <p:extLst>
      <p:ext uri="{BB962C8B-B14F-4D97-AF65-F5344CB8AC3E}">
        <p14:creationId xmlns:p14="http://schemas.microsoft.com/office/powerpoint/2010/main" val="10247489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1200329"/>
          </a:xfrm>
          <a:prstGeom prst="rect">
            <a:avLst/>
          </a:prstGeom>
          <a:noFill/>
        </p:spPr>
        <p:txBody>
          <a:bodyPr wrap="square" rtlCol="0">
            <a:spAutoFit/>
          </a:bodyPr>
          <a:lstStyle/>
          <a:p>
            <a:r>
              <a:rPr lang="en-US" sz="2400" dirty="0" smtClean="0"/>
              <a:t>Sensor data with one observation saying there are obstacles to the North, South and West.  </a:t>
            </a:r>
            <a:r>
              <a:rPr lang="en-US" sz="2400" b="1" dirty="0" smtClean="0"/>
              <a:t>The robot moves, and then takes another observation with obstacles to the North and South, and updates its belief state.</a:t>
            </a:r>
            <a:endParaRPr lang="en-US" sz="2400"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840" y="2237581"/>
            <a:ext cx="10071100" cy="3048000"/>
          </a:xfrm>
        </p:spPr>
      </p:pic>
    </p:spTree>
    <p:extLst>
      <p:ext uri="{BB962C8B-B14F-4D97-AF65-F5344CB8AC3E}">
        <p14:creationId xmlns:p14="http://schemas.microsoft.com/office/powerpoint/2010/main" val="830568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smtClean="0">
                <a:latin typeface="Calibri"/>
                <a:ea typeface="ＭＳ Ｐゴシック" pitchFamily="34" charset="-128"/>
                <a:cs typeface="Calibri"/>
              </a:rPr>
              <a:t>Often, we want to </a:t>
            </a:r>
            <a:r>
              <a:rPr lang="en-US" sz="2800" dirty="0" smtClean="0">
                <a:solidFill>
                  <a:srgbClr val="CC0000"/>
                </a:solidFill>
                <a:latin typeface="Calibri"/>
                <a:ea typeface="ＭＳ Ｐゴシック" pitchFamily="34" charset="-128"/>
                <a:cs typeface="Calibri"/>
              </a:rPr>
              <a:t>reason about a sequence</a:t>
            </a:r>
            <a:r>
              <a:rPr lang="en-US" sz="2800" dirty="0" smtClean="0">
                <a:latin typeface="Calibri"/>
                <a:ea typeface="ＭＳ Ｐゴシック" pitchFamily="34" charset="-128"/>
                <a:cs typeface="Calibri"/>
              </a:rPr>
              <a:t> of observations</a:t>
            </a:r>
          </a:p>
          <a:p>
            <a:pPr lvl="4">
              <a:lnSpc>
                <a:spcPct val="90000"/>
              </a:lnSpc>
            </a:pPr>
            <a:endParaRPr lang="en-US" sz="600" dirty="0" smtClean="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a:t>
            </a:r>
            <a:r>
              <a:rPr lang="en-US" sz="2400" dirty="0" smtClean="0">
                <a:latin typeface="Calibri"/>
                <a:ea typeface="ＭＳ Ｐゴシック" pitchFamily="34" charset="-128"/>
                <a:cs typeface="Calibri"/>
              </a:rPr>
              <a:t>localization</a:t>
            </a:r>
          </a:p>
          <a:p>
            <a:pPr lvl="1">
              <a:lnSpc>
                <a:spcPct val="90000"/>
              </a:lnSpc>
            </a:pPr>
            <a:r>
              <a:rPr lang="en-US" sz="2400" dirty="0" smtClean="0">
                <a:latin typeface="Calibri"/>
                <a:ea typeface="ＭＳ Ｐゴシック" pitchFamily="34" charset="-128"/>
                <a:cs typeface="Calibri"/>
              </a:rPr>
              <a:t>Speech recognition</a:t>
            </a:r>
            <a:endParaRPr lang="en-US" sz="24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Medical </a:t>
            </a:r>
            <a:r>
              <a:rPr lang="en-US" sz="2400" dirty="0" smtClean="0">
                <a:latin typeface="Calibri"/>
                <a:ea typeface="ＭＳ Ｐゴシック" pitchFamily="34" charset="-128"/>
                <a:cs typeface="Calibri"/>
              </a:rPr>
              <a:t>monitoring</a:t>
            </a:r>
          </a:p>
          <a:p>
            <a:pPr>
              <a:lnSpc>
                <a:spcPct val="90000"/>
              </a:lnSpc>
            </a:pPr>
            <a:endParaRPr lang="en-US" sz="2800" dirty="0" smtClean="0">
              <a:latin typeface="Calibri"/>
              <a:ea typeface="ＭＳ Ｐゴシック" pitchFamily="34" charset="-128"/>
              <a:cs typeface="Calibri"/>
            </a:endParaRPr>
          </a:p>
          <a:p>
            <a:pPr>
              <a:lnSpc>
                <a:spcPct val="90000"/>
              </a:lnSpc>
            </a:pPr>
            <a:r>
              <a:rPr lang="en-US" sz="2800" dirty="0" smtClean="0">
                <a:latin typeface="Calibri"/>
                <a:ea typeface="ＭＳ Ｐゴシック" pitchFamily="34" charset="-128"/>
                <a:cs typeface="Calibri"/>
              </a:rPr>
              <a:t>Need to introduce time (or space) into our models</a:t>
            </a:r>
          </a:p>
        </p:txBody>
      </p:sp>
    </p:spTree>
    <p:extLst>
      <p:ext uri="{BB962C8B-B14F-4D97-AF65-F5344CB8AC3E}">
        <p14:creationId xmlns:p14="http://schemas.microsoft.com/office/powerpoint/2010/main" val="14527337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smtClean="0">
                <a:ea typeface="ＭＳ Ｐゴシック" pitchFamily="34" charset="-128"/>
              </a:rPr>
              <a:t>Value of X at a given time is called the </a:t>
            </a:r>
            <a:r>
              <a:rPr lang="en-US" sz="2400" dirty="0" smtClean="0">
                <a:solidFill>
                  <a:srgbClr val="CC0000"/>
                </a:solidFill>
                <a:ea typeface="ＭＳ Ｐゴシック" pitchFamily="34" charset="-128"/>
              </a:rPr>
              <a:t>state</a:t>
            </a: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r>
              <a:rPr lang="en-US" sz="2400" dirty="0" smtClean="0">
                <a:ea typeface="ＭＳ Ｐゴシック" pitchFamily="34" charset="-128"/>
              </a:rPr>
              <a:t>Parameters: called </a:t>
            </a:r>
            <a:r>
              <a:rPr lang="en-US" sz="2400" dirty="0" smtClean="0">
                <a:solidFill>
                  <a:srgbClr val="CC0000"/>
                </a:solidFill>
                <a:ea typeface="ＭＳ Ｐゴシック" pitchFamily="34" charset="-128"/>
              </a:rPr>
              <a:t>transition probabilities </a:t>
            </a:r>
            <a:r>
              <a:rPr lang="en-US" sz="2400" dirty="0" smtClean="0">
                <a:ea typeface="ＭＳ Ｐゴシック" pitchFamily="34" charset="-128"/>
              </a:rPr>
              <a:t>or dynamics, specify how the state evolves over time (also, initial state probabilities)</a:t>
            </a:r>
          </a:p>
          <a:p>
            <a:pPr lvl="1">
              <a:lnSpc>
                <a:spcPct val="90000"/>
              </a:lnSpc>
            </a:pPr>
            <a:r>
              <a:rPr lang="en-US" sz="2400" dirty="0" smtClean="0">
                <a:ea typeface="ＭＳ Ｐゴシック" pitchFamily="34" charset="-128"/>
              </a:rPr>
              <a:t>Stationary </a:t>
            </a:r>
            <a:r>
              <a:rPr lang="en-US" sz="2400" dirty="0">
                <a:ea typeface="ＭＳ Ｐゴシック" pitchFamily="34" charset="-128"/>
              </a:rPr>
              <a:t>assumption: </a:t>
            </a:r>
            <a:r>
              <a:rPr lang="en-US" sz="2400" dirty="0" smtClean="0">
                <a:ea typeface="ＭＳ Ｐゴシック" pitchFamily="34" charset="-128"/>
              </a:rPr>
              <a:t>transition probabilities the same at all times</a:t>
            </a:r>
          </a:p>
          <a:p>
            <a:pPr lvl="1">
              <a:lnSpc>
                <a:spcPct val="90000"/>
              </a:lnSpc>
            </a:pPr>
            <a:r>
              <a:rPr lang="en-US" sz="2400" dirty="0" smtClean="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88276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Review: Marginal </a:t>
            </a:r>
            <a:r>
              <a:rPr lang="en-US" dirty="0" smtClean="0"/>
              <a:t>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smtClean="0"/>
              <a:t>Marginal distributions are sub-tables which eliminate variables </a:t>
            </a:r>
          </a:p>
          <a:p>
            <a:pPr eaLnBrk="1" hangingPunct="1"/>
            <a:r>
              <a:rPr lang="en-US" sz="2000" dirty="0" smtClean="0"/>
              <a:t>Marginalization (summing out): Combine collapsed rows by adding</a:t>
            </a:r>
          </a:p>
        </p:txBody>
      </p:sp>
      <p:graphicFrame>
        <p:nvGraphicFramePr>
          <p:cNvPr id="1012742" name="Group 6"/>
          <p:cNvGraphicFramePr>
            <a:graphicFrameLocks noGrp="1"/>
          </p:cNvGraphicFramePr>
          <p:nvPr>
            <p:extLst>
              <p:ext uri="{D42A27DB-BD31-4B8C-83A1-F6EECF244321}">
                <p14:modId xmlns:p14="http://schemas.microsoft.com/office/powerpoint/2010/main" val="3622299939"/>
              </p:ext>
            </p:extLst>
          </p:nvPr>
        </p:nvGraphicFramePr>
        <p:xfrm>
          <a:off x="343549" y="330081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ext uri="{D42A27DB-BD31-4B8C-83A1-F6EECF244321}">
                <p14:modId xmlns:p14="http://schemas.microsoft.com/office/powerpoint/2010/main" val="3063895498"/>
              </p:ext>
            </p:extLst>
          </p:nvPr>
        </p:nvGraphicFramePr>
        <p:xfrm>
          <a:off x="7148913" y="27197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ext uri="{D42A27DB-BD31-4B8C-83A1-F6EECF244321}">
                <p14:modId xmlns:p14="http://schemas.microsoft.com/office/powerpoint/2010/main" val="3070496924"/>
              </p:ext>
            </p:extLst>
          </p:nvPr>
        </p:nvGraphicFramePr>
        <p:xfrm>
          <a:off x="7148913" y="45485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normAutofit/>
          </a:bodyPr>
          <a:lstStyle/>
          <a:p>
            <a:pPr lvl="1">
              <a:lnSpc>
                <a:spcPct val="90000"/>
              </a:lnSpc>
            </a:pPr>
            <a:r>
              <a:rPr lang="en-US" sz="2400" dirty="0" smtClean="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a:p>
            <a:pPr lvl="1">
              <a:lnSpc>
                <a:spcPct val="90000"/>
              </a:lnSpc>
            </a:pPr>
            <a:r>
              <a:rPr lang="en-US" sz="2400" dirty="0" smtClean="0">
                <a:ea typeface="ＭＳ Ｐゴシック" pitchFamily="34" charset="-128"/>
              </a:rPr>
              <a:t>More generally:</a:t>
            </a:r>
          </a:p>
          <a:p>
            <a:pPr lvl="1">
              <a:lnSpc>
                <a:spcPct val="90000"/>
              </a:lnSpc>
            </a:pPr>
            <a:endParaRPr lang="en-US" sz="20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400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16419570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a:t>
            </a: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and</a:t>
            </a: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952" y="6014788"/>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91254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 for all </a:t>
            </a:r>
            <a:r>
              <a:rPr lang="en-US" sz="2400" i="1" dirty="0" smtClean="0">
                <a:ea typeface="ＭＳ Ｐゴシック" pitchFamily="34" charset="-128"/>
              </a:rPr>
              <a:t>t</a:t>
            </a:r>
            <a:r>
              <a:rPr lang="en-US" sz="2400" dirty="0" smtClean="0">
                <a:ea typeface="ＭＳ Ｐゴシック" pitchFamily="34" charset="-128"/>
              </a:rPr>
              <a:t>: </a:t>
            </a:r>
          </a:p>
          <a:p>
            <a:pPr>
              <a:lnSpc>
                <a:spcPct val="90000"/>
              </a:lnSpc>
            </a:pPr>
            <a:endParaRPr lang="en-US" sz="2400" dirty="0" smtClean="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9572884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Markov Models for </a:t>
            </a:r>
            <a:r>
              <a:rPr lang="en-US" dirty="0" smtClean="0"/>
              <a:t>Natural Language Processing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798312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560" y="319119"/>
            <a:ext cx="8228558" cy="5925350"/>
          </a:xfrm>
        </p:spPr>
      </p:pic>
      <p:sp>
        <p:nvSpPr>
          <p:cNvPr id="5" name="Rectangle 4"/>
          <p:cNvSpPr/>
          <p:nvPr/>
        </p:nvSpPr>
        <p:spPr>
          <a:xfrm>
            <a:off x="3251969" y="6273699"/>
            <a:ext cx="5000728" cy="369332"/>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=M8MJFrdfGe0</a:t>
            </a:r>
            <a:endParaRPr lang="en-US" dirty="0"/>
          </a:p>
        </p:txBody>
      </p:sp>
    </p:spTree>
    <p:extLst>
      <p:ext uri="{BB962C8B-B14F-4D97-AF65-F5344CB8AC3E}">
        <p14:creationId xmlns:p14="http://schemas.microsoft.com/office/powerpoint/2010/main" val="3387605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815132" y="1803400"/>
            <a:ext cx="11379200" cy="5054600"/>
          </a:xfrm>
        </p:spPr>
        <p:txBody>
          <a:bodyPr>
            <a:normAutofit fontScale="92500" lnSpcReduction="20000"/>
          </a:bodyPr>
          <a:lstStyle/>
          <a:p>
            <a:r>
              <a:rPr lang="en-US" sz="3733" dirty="0" smtClean="0"/>
              <a:t>One goal</a:t>
            </a:r>
            <a:r>
              <a:rPr lang="en-US" sz="3733" dirty="0"/>
              <a:t>: assign a probability to a </a:t>
            </a:r>
            <a:r>
              <a:rPr lang="en-US" sz="3733" dirty="0" smtClean="0"/>
              <a:t>sentence</a:t>
            </a:r>
          </a:p>
          <a:p>
            <a:endParaRPr lang="en-US" sz="3733" dirty="0" smtClean="0"/>
          </a:p>
          <a:p>
            <a:pPr lvl="1"/>
            <a:r>
              <a:rPr lang="en-US" sz="3800" dirty="0" smtClean="0"/>
              <a:t>Autocomplete for </a:t>
            </a:r>
            <a:r>
              <a:rPr lang="en-US" sz="3800" dirty="0" smtClean="0"/>
              <a:t>texting</a:t>
            </a:r>
            <a:endParaRPr lang="en-US" sz="4200" dirty="0" smtClean="0"/>
          </a:p>
          <a:p>
            <a:pPr lvl="1"/>
            <a:r>
              <a:rPr lang="en-US" sz="3800" dirty="0" smtClean="0"/>
              <a:t>Machine </a:t>
            </a:r>
            <a:r>
              <a:rPr lang="en-US" sz="3800" dirty="0" smtClean="0"/>
              <a:t>Translation</a:t>
            </a:r>
            <a:endParaRPr lang="en-US" sz="4200" dirty="0" smtClean="0"/>
          </a:p>
          <a:p>
            <a:pPr lvl="1"/>
            <a:r>
              <a:rPr lang="en-US" sz="3800" dirty="0" smtClean="0"/>
              <a:t>Spelling Correction</a:t>
            </a:r>
          </a:p>
          <a:p>
            <a:pPr lvl="1"/>
            <a:r>
              <a:rPr lang="en-US" sz="3800" dirty="0" smtClean="0"/>
              <a:t>Speech </a:t>
            </a:r>
            <a:r>
              <a:rPr lang="en-US" sz="3800" dirty="0"/>
              <a:t>Recognition</a:t>
            </a:r>
          </a:p>
          <a:p>
            <a:pPr lvl="1"/>
            <a:endParaRPr lang="en-US" sz="3267" dirty="0" smtClean="0"/>
          </a:p>
          <a:p>
            <a:r>
              <a:rPr lang="en-US" sz="4200" dirty="0" smtClean="0"/>
              <a:t>Other Natural Language Generation tasks: summarization</a:t>
            </a:r>
            <a:r>
              <a:rPr lang="en-US" sz="4200" dirty="0"/>
              <a:t>, question-answering, </a:t>
            </a:r>
            <a:r>
              <a:rPr lang="en-US" sz="4200" dirty="0" smtClean="0"/>
              <a:t>dialog systems</a:t>
            </a:r>
            <a:endParaRPr lang="en-US" sz="3667" dirty="0"/>
          </a:p>
        </p:txBody>
      </p:sp>
    </p:spTree>
    <p:extLst>
      <p:ext uri="{BB962C8B-B14F-4D97-AF65-F5344CB8AC3E}">
        <p14:creationId xmlns:p14="http://schemas.microsoft.com/office/powerpoint/2010/main" val="1132337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smtClean="0">
                <a:latin typeface="Calibri" charset="0"/>
              </a:rPr>
              <a:t>     </a:t>
            </a:r>
            <a:r>
              <a:rPr lang="en-US" dirty="0" smtClean="0">
                <a:latin typeface="Calibri" charset="0"/>
              </a:rPr>
              <a:t> </a:t>
            </a:r>
          </a:p>
          <a:p>
            <a:pPr eaLnBrk="1" hangingPunct="1"/>
            <a:r>
              <a:rPr lang="en-US" sz="3733" dirty="0" smtClean="0">
                <a:latin typeface="Calibri" charset="0"/>
              </a:rPr>
              <a:t>Related </a:t>
            </a:r>
            <a:r>
              <a:rPr lang="en-US" sz="3733" dirty="0">
                <a:latin typeface="Calibri" charset="0"/>
              </a:rPr>
              <a:t>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smtClean="0">
                <a:latin typeface="Calibri" charset="0"/>
              </a:rPr>
              <a:t> </a:t>
            </a:r>
            <a:endParaRPr lang="en-US" dirty="0">
              <a:latin typeface="Calibri" charset="0"/>
            </a:endParaRP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smtClean="0">
                <a:latin typeface="Calibri" charset="0"/>
              </a:rPr>
              <a:t>           </a:t>
            </a:r>
            <a:endParaRPr lang="en-US" sz="3200" dirty="0" smtClean="0">
              <a:latin typeface="Calibri" charset="0"/>
            </a:endParaRPr>
          </a:p>
          <a:p>
            <a:pPr eaLnBrk="1" hangingPunct="1"/>
            <a:r>
              <a:rPr lang="en-US" sz="3200" dirty="0" smtClean="0">
                <a:latin typeface="Calibri" charset="0"/>
              </a:rPr>
              <a:t>Better</a:t>
            </a:r>
            <a:r>
              <a:rPr lang="en-US" sz="3200" dirty="0">
                <a:latin typeface="Calibri" charset="0"/>
              </a:rPr>
              <a:t>: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14556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3733" dirty="0">
                <a:latin typeface="Calibri" charset="0"/>
              </a:rPr>
              <a:t>Related 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smtClean="0">
                <a:latin typeface="Calibri" charset="0"/>
              </a:rPr>
              <a:t>)         </a:t>
            </a:r>
            <a:r>
              <a:rPr lang="en-US" sz="3200" dirty="0">
                <a:latin typeface="Calibri" charset="0"/>
              </a:rPr>
              <a:t> is called a </a:t>
            </a:r>
            <a:r>
              <a:rPr lang="en-US" sz="3200" b="1" dirty="0">
                <a:solidFill>
                  <a:srgbClr val="A50021"/>
                </a:solidFill>
                <a:latin typeface="Calibri" charset="0"/>
              </a:rPr>
              <a:t>language model</a:t>
            </a:r>
            <a:r>
              <a:rPr lang="en-US" sz="3200" dirty="0">
                <a:latin typeface="Calibri" charset="0"/>
              </a:rPr>
              <a:t>.</a:t>
            </a:r>
          </a:p>
          <a:p>
            <a:pPr eaLnBrk="1" hangingPunct="1"/>
            <a:r>
              <a:rPr lang="en-US" sz="3200" dirty="0">
                <a:latin typeface="Calibri" charset="0"/>
              </a:rPr>
              <a:t>Better: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13838090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sz="3733" dirty="0" smtClean="0">
                <a:latin typeface="Calibri" charset="0"/>
              </a:rPr>
              <a:t>P(the, underdog, Philadelphia, Eagles, won)</a:t>
            </a:r>
            <a:endParaRPr lang="en-US" sz="3733" dirty="0">
              <a:latin typeface="Calibri" charset="0"/>
            </a:endParaRP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510383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Tree>
    <p:extLst>
      <p:ext uri="{BB962C8B-B14F-4D97-AF65-F5344CB8AC3E}">
        <p14:creationId xmlns:p14="http://schemas.microsoft.com/office/powerpoint/2010/main" val="1624288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smtClean="0"/>
              <a:t>Review: Conditional </a:t>
            </a:r>
            <a:r>
              <a:rPr lang="en-US" dirty="0" smtClean="0"/>
              <a:t>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smtClean="0"/>
              <a:t>A simple relation between joint and conditional probabilities</a:t>
            </a:r>
          </a:p>
          <a:p>
            <a:pPr lvl="1" eaLnBrk="1" hangingPunct="1"/>
            <a:r>
              <a:rPr lang="en-US" sz="2000" dirty="0" smtClean="0">
                <a:solidFill>
                  <a:schemeClr val="accent2"/>
                </a:solidFill>
              </a:rPr>
              <a:t>In fact, this is taken as the </a:t>
            </a:r>
            <a:r>
              <a:rPr lang="en-US" sz="2000" i="1" dirty="0" smtClean="0">
                <a:solidFill>
                  <a:schemeClr val="accent2"/>
                </a:solidFill>
              </a:rPr>
              <a:t>definition</a:t>
            </a:r>
            <a:r>
              <a:rPr lang="en-US" sz="2000" dirty="0" smtClean="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Group 7"/>
          <p:cNvGraphicFramePr>
            <a:graphicFrameLocks noGrp="1"/>
          </p:cNvGraphicFramePr>
          <p:nvPr>
            <p:extLst>
              <p:ext uri="{D42A27DB-BD31-4B8C-83A1-F6EECF244321}">
                <p14:modId xmlns:p14="http://schemas.microsoft.com/office/powerpoint/2010/main" val="839922584"/>
              </p:ext>
            </p:extLst>
          </p:nvPr>
        </p:nvGraphicFramePr>
        <p:xfrm>
          <a:off x="762000" y="4576763"/>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smtClean="0">
                <a:solidFill>
                  <a:srgbClr val="FF9786"/>
                </a:solidFill>
                <a:latin typeface="Calibri"/>
                <a:cs typeface="Calibri"/>
              </a:rPr>
              <a:t>P(b)</a:t>
            </a:r>
            <a:endParaRPr lang="en-US" sz="2000" i="1" dirty="0">
              <a:solidFill>
                <a:srgbClr val="FF9786"/>
              </a:solidFill>
              <a:latin typeface="Calibri"/>
              <a:cs typeface="Calibri"/>
            </a:endParaRP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smtClean="0">
                <a:solidFill>
                  <a:schemeClr val="accent2"/>
                </a:solidFill>
                <a:latin typeface="Calibri"/>
                <a:cs typeface="Calibri"/>
              </a:rPr>
              <a:t>P(a)</a:t>
            </a:r>
            <a:endParaRPr lang="en-US" sz="2000" i="1" dirty="0">
              <a:solidFill>
                <a:schemeClr val="accent2"/>
              </a:solidFill>
              <a:latin typeface="Calibri"/>
              <a:cs typeface="Calibri"/>
            </a:endParaRP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smtClean="0">
                <a:solidFill>
                  <a:srgbClr val="E57071"/>
                </a:solidFill>
                <a:latin typeface="Calibri"/>
                <a:cs typeface="Calibri"/>
              </a:rPr>
              <a:t>P(</a:t>
            </a:r>
            <a:r>
              <a:rPr lang="en-US" sz="2000" i="1" dirty="0" err="1" smtClean="0">
                <a:solidFill>
                  <a:srgbClr val="E57071"/>
                </a:solidFill>
                <a:latin typeface="Calibri"/>
                <a:cs typeface="Calibri"/>
              </a:rPr>
              <a:t>a,b</a:t>
            </a:r>
            <a:r>
              <a:rPr lang="en-US" sz="2000" i="1" dirty="0" smtClean="0">
                <a:solidFill>
                  <a:srgbClr val="E57071"/>
                </a:solidFill>
                <a:latin typeface="Calibri"/>
                <a:cs typeface="Calibri"/>
              </a:rPr>
              <a:t>)</a:t>
            </a:r>
            <a:endParaRPr lang="en-US" sz="2000" i="1" dirty="0">
              <a:solidFill>
                <a:srgbClr val="E57071"/>
              </a:solidFill>
              <a:latin typeface="Calibri"/>
              <a:cs typeface="Calibri"/>
            </a:endParaRPr>
          </a:p>
        </p:txBody>
      </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
        <p:nvSpPr>
          <p:cNvPr id="67589" name="Rectangle 3"/>
          <p:cNvSpPr>
            <a:spLocks noGrp="1" noChangeArrowheads="1"/>
          </p:cNvSpPr>
          <p:nvPr>
            <p:ph idx="1"/>
          </p:nvPr>
        </p:nvSpPr>
        <p:spPr>
          <a:xfrm>
            <a:off x="406400" y="1803400"/>
            <a:ext cx="11379200" cy="4876800"/>
          </a:xfrm>
        </p:spPr>
        <p:txBody>
          <a:bodyPr/>
          <a:lstStyle/>
          <a:p>
            <a:pPr eaLnBrk="1" hangingPunct="1"/>
            <a:r>
              <a:rPr lang="en-US" sz="3733" dirty="0">
                <a:latin typeface="Calibri" charset="0"/>
              </a:rPr>
              <a:t>Recall the definition of conditional probabilities</a:t>
            </a:r>
            <a:endParaRPr lang="en-US" sz="4800" dirty="0">
              <a:latin typeface="Calibri" charset="0"/>
            </a:endParaRPr>
          </a:p>
          <a:p>
            <a:pPr marL="609585" lvl="1" indent="0">
              <a:buNone/>
            </a:pPr>
            <a:r>
              <a:rPr lang="en-US" sz="3200" b="1" dirty="0">
                <a:latin typeface="Calibri" charset="0"/>
              </a:rPr>
              <a:t>p(B|A) = P(A,B)/P(A)</a:t>
            </a:r>
            <a:r>
              <a:rPr lang="en-US" sz="4800" dirty="0">
                <a:latin typeface="Calibri" charset="0"/>
              </a:rPr>
              <a:t>	</a:t>
            </a:r>
            <a:r>
              <a:rPr lang="en-US" dirty="0" smtClean="0">
                <a:latin typeface="Calibri" charset="0"/>
              </a:rPr>
              <a:t>Rewriting:   </a:t>
            </a:r>
            <a:r>
              <a:rPr lang="en-US" sz="3200" b="1" dirty="0">
                <a:latin typeface="Calibri" charset="0"/>
              </a:rPr>
              <a:t>P(A,B) = P(A)P(B|A)</a:t>
            </a:r>
          </a:p>
          <a:p>
            <a:pPr marL="609585" lvl="1" indent="0">
              <a:buNone/>
            </a:pPr>
            <a:endParaRPr lang="en-US" dirty="0" smtClean="0">
              <a:latin typeface="Calibri" charset="0"/>
            </a:endParaRPr>
          </a:p>
          <a:p>
            <a:r>
              <a:rPr lang="en-US" sz="3733" dirty="0">
                <a:latin typeface="Calibri" charset="0"/>
              </a:rPr>
              <a:t>More variables:</a:t>
            </a:r>
          </a:p>
          <a:p>
            <a:pPr marL="609585" lvl="1" indent="0">
              <a:buNone/>
            </a:pPr>
            <a:r>
              <a:rPr lang="en-US" sz="3200" dirty="0">
                <a:latin typeface="Calibri" charset="0"/>
              </a:rPr>
              <a:t> P(A,B,C,D) = P(A)P(B|A)P(C|A,B)P(D|A,B,C)</a:t>
            </a:r>
            <a:endParaRPr lang="en-US" sz="4267" dirty="0">
              <a:latin typeface="Calibri" charset="0"/>
            </a:endParaRPr>
          </a:p>
          <a:p>
            <a:pPr eaLnBrk="1" hangingPunct="1"/>
            <a:r>
              <a:rPr lang="en-US" sz="3733" dirty="0">
                <a:latin typeface="Calibri" charset="0"/>
              </a:rPr>
              <a:t>The Chain Rule in General</a:t>
            </a:r>
          </a:p>
          <a:p>
            <a:pPr eaLnBrk="1" hangingPunct="1">
              <a:buNone/>
            </a:pPr>
            <a:r>
              <a:rPr lang="en-US" sz="3733" dirty="0">
                <a:latin typeface="Calibri" charset="0"/>
              </a:rPr>
              <a:t>  P(x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,x</a:t>
            </a:r>
            <a:r>
              <a:rPr lang="en-US" sz="3733" baseline="-25000" dirty="0">
                <a:latin typeface="Calibri" charset="0"/>
              </a:rPr>
              <a:t>3</a:t>
            </a:r>
            <a:r>
              <a:rPr lang="en-US" sz="3733" dirty="0">
                <a:latin typeface="Calibri" charset="0"/>
              </a:rPr>
              <a:t>,…,</a:t>
            </a:r>
            <a:r>
              <a:rPr lang="en-US" sz="3733" dirty="0" err="1">
                <a:latin typeface="Calibri" charset="0"/>
              </a:rPr>
              <a:t>x</a:t>
            </a:r>
            <a:r>
              <a:rPr lang="en-US" sz="3733" baseline="-25000" dirty="0" err="1">
                <a:latin typeface="Calibri" charset="0"/>
              </a:rPr>
              <a:t>n</a:t>
            </a:r>
            <a:r>
              <a:rPr lang="en-US" sz="3733" dirty="0">
                <a:latin typeface="Calibri" charset="0"/>
              </a:rPr>
              <a:t>) = P(x</a:t>
            </a:r>
            <a:r>
              <a:rPr lang="en-US" sz="3733" baseline="-25000" dirty="0">
                <a:latin typeface="Calibri" charset="0"/>
              </a:rPr>
              <a:t>1</a:t>
            </a:r>
            <a:r>
              <a:rPr lang="en-US" sz="3733" dirty="0">
                <a:latin typeface="Calibri" charset="0"/>
              </a:rPr>
              <a:t>)P(x</a:t>
            </a:r>
            <a:r>
              <a:rPr lang="en-US" sz="3733" baseline="-25000" dirty="0">
                <a:latin typeface="Calibri" charset="0"/>
              </a:rPr>
              <a:t>2</a:t>
            </a:r>
            <a:r>
              <a:rPr lang="en-US" sz="3733" dirty="0">
                <a:latin typeface="Calibri" charset="0"/>
              </a:rPr>
              <a:t>|x</a:t>
            </a:r>
            <a:r>
              <a:rPr lang="en-US" sz="3733" baseline="-25000" dirty="0">
                <a:latin typeface="Calibri" charset="0"/>
              </a:rPr>
              <a:t>1</a:t>
            </a:r>
            <a:r>
              <a:rPr lang="en-US" sz="3733" dirty="0">
                <a:latin typeface="Calibri" charset="0"/>
              </a:rPr>
              <a:t>)P(x</a:t>
            </a:r>
            <a:r>
              <a:rPr lang="en-US" sz="3733" baseline="-25000" dirty="0">
                <a:latin typeface="Calibri" charset="0"/>
              </a:rPr>
              <a:t>3</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)…P(x</a:t>
            </a:r>
            <a:r>
              <a:rPr lang="en-US" sz="3733" baseline="-25000" dirty="0">
                <a:latin typeface="Calibri" charset="0"/>
              </a:rPr>
              <a:t>n</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n-1</a:t>
            </a:r>
            <a:r>
              <a:rPr lang="en-US" sz="3733"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5995802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pPr eaLnBrk="1" hangingPunct="1"/>
            <a:r>
              <a:rPr lang="en-US" sz="4800" dirty="0"/>
              <a:t>J</a:t>
            </a:r>
            <a:r>
              <a:rPr lang="en-US" sz="4800" dirty="0" smtClean="0"/>
              <a:t>oint </a:t>
            </a:r>
            <a:r>
              <a:rPr lang="en-US" sz="4800" dirty="0"/>
              <a:t>probability of words in sentence</a:t>
            </a:r>
          </a:p>
        </p:txBody>
      </p:sp>
    </p:spTree>
    <p:extLst>
      <p:ext uri="{BB962C8B-B14F-4D97-AF65-F5344CB8AC3E}">
        <p14:creationId xmlns:p14="http://schemas.microsoft.com/office/powerpoint/2010/main" val="12071919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pPr eaLnBrk="1" hangingPunct="1"/>
            <a:r>
              <a:rPr lang="en-US" sz="4800" dirty="0" smtClean="0"/>
              <a:t>Joint </a:t>
            </a:r>
            <a:r>
              <a:rPr lang="en-US" sz="4800" dirty="0"/>
              <a:t>probability of words in sentence</a:t>
            </a:r>
          </a:p>
        </p:txBody>
      </p:sp>
      <p:sp>
        <p:nvSpPr>
          <p:cNvPr id="69635" name="Rectangle 3"/>
          <p:cNvSpPr>
            <a:spLocks noGrp="1" noChangeArrowheads="1"/>
          </p:cNvSpPr>
          <p:nvPr>
            <p:ph idx="1"/>
          </p:nvPr>
        </p:nvSpPr>
        <p:spPr>
          <a:xfrm>
            <a:off x="552322" y="1825625"/>
            <a:ext cx="11721504" cy="4351338"/>
          </a:xfrm>
        </p:spPr>
        <p:txBody>
          <a:bodyPr>
            <a:normAutofit fontScale="92500" lnSpcReduction="2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3733" dirty="0">
              <a:latin typeface="Calibri" charset="0"/>
            </a:endParaRPr>
          </a:p>
          <a:p>
            <a:pPr eaLnBrk="1" hangingPunct="1">
              <a:buNone/>
            </a:pPr>
            <a:endParaRPr lang="en-US" sz="3733" dirty="0">
              <a:latin typeface="Calibri" charset="0"/>
            </a:endParaRPr>
          </a:p>
          <a:p>
            <a:pPr>
              <a:buNone/>
            </a:pPr>
            <a:r>
              <a:rPr lang="en-US" sz="3733" dirty="0">
                <a:latin typeface="Calibri" charset="0"/>
              </a:rPr>
              <a:t>P</a:t>
            </a:r>
            <a:r>
              <a:rPr lang="en-US" sz="3733" dirty="0" smtClean="0">
                <a:latin typeface="Calibri" charset="0"/>
              </a:rPr>
              <a:t>(“the underdog Philadelphia Eagles </a:t>
            </a:r>
            <a:r>
              <a:rPr lang="en-US" sz="3733" dirty="0">
                <a:latin typeface="Calibri" charset="0"/>
              </a:rPr>
              <a:t>won”) =</a:t>
            </a:r>
          </a:p>
          <a:p>
            <a:pPr>
              <a:buNone/>
            </a:pPr>
            <a:r>
              <a:rPr lang="en-US" dirty="0">
                <a:latin typeface="Calibri" charset="0"/>
              </a:rPr>
              <a:t>	</a:t>
            </a:r>
            <a:r>
              <a:rPr lang="en-US" sz="3733" dirty="0" smtClean="0">
                <a:solidFill>
                  <a:srgbClr val="404040"/>
                </a:solidFill>
                <a:latin typeface="Calibri" charset="0"/>
              </a:rPr>
              <a:t>P(the)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underdog|the</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latin typeface="Calibri" charset="0"/>
              </a:rPr>
              <a:t>Philadelphia</a:t>
            </a:r>
            <a:r>
              <a:rPr lang="en-US" sz="3733" dirty="0" err="1" smtClean="0">
                <a:solidFill>
                  <a:srgbClr val="404040"/>
                </a:solidFill>
                <a:latin typeface="Calibri" charset="0"/>
              </a:rPr>
              <a:t>|the</a:t>
            </a:r>
            <a:r>
              <a:rPr lang="en-US" sz="3733" dirty="0" smtClean="0">
                <a:solidFill>
                  <a:srgbClr val="404040"/>
                </a:solidFill>
                <a:latin typeface="Calibri" charset="0"/>
              </a:rPr>
              <a:t> underdog) </a:t>
            </a:r>
            <a:endParaRPr lang="en-US" sz="3733" dirty="0">
              <a:solidFill>
                <a:srgbClr val="404040"/>
              </a:solidFill>
              <a:latin typeface="Calibri" charset="0"/>
            </a:endParaRPr>
          </a:p>
          <a:p>
            <a:pPr>
              <a:buNone/>
            </a:pPr>
            <a:r>
              <a:rPr lang="en-US" sz="3733" dirty="0">
                <a:solidFill>
                  <a:srgbClr val="404040"/>
                </a:solidFill>
                <a:latin typeface="Calibri" charset="0"/>
              </a:rPr>
              <a:t>         × </a:t>
            </a:r>
            <a:r>
              <a:rPr lang="en-US" sz="3733" dirty="0" smtClean="0">
                <a:solidFill>
                  <a:srgbClr val="404040"/>
                </a:solidFill>
                <a:latin typeface="Calibri" charset="0"/>
              </a:rPr>
              <a:t>P(</a:t>
            </a:r>
            <a:r>
              <a:rPr lang="en-US" sz="3733" dirty="0" err="1" smtClean="0">
                <a:solidFill>
                  <a:srgbClr val="404040"/>
                </a:solidFill>
                <a:latin typeface="Calibri" charset="0"/>
              </a:rPr>
              <a:t>Eagles|the</a:t>
            </a:r>
            <a:r>
              <a:rPr lang="en-US" sz="3733" dirty="0" smtClean="0">
                <a:solidFill>
                  <a:srgbClr val="404040"/>
                </a:solidFill>
                <a:latin typeface="Calibri" charset="0"/>
              </a:rPr>
              <a:t> </a:t>
            </a:r>
            <a:r>
              <a:rPr lang="en-US" sz="3733" dirty="0">
                <a:solidFill>
                  <a:srgbClr val="404040"/>
                </a:solidFill>
                <a:latin typeface="Calibri" charset="0"/>
              </a:rPr>
              <a:t>underdog </a:t>
            </a:r>
            <a:r>
              <a:rPr lang="en-US" sz="3733" dirty="0" smtClean="0">
                <a:latin typeface="Calibri" charset="0"/>
              </a:rPr>
              <a:t>Philadelphia) </a:t>
            </a:r>
          </a:p>
          <a:p>
            <a:pPr>
              <a:buNone/>
            </a:pPr>
            <a:r>
              <a:rPr lang="en-US" sz="3733" dirty="0">
                <a:solidFill>
                  <a:srgbClr val="404040"/>
                </a:solidFill>
                <a:latin typeface="Calibri" charset="0"/>
              </a:rPr>
              <a:t>	</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won|the</a:t>
            </a:r>
            <a:r>
              <a:rPr lang="en-US" sz="3733" dirty="0" smtClean="0">
                <a:solidFill>
                  <a:srgbClr val="404040"/>
                </a:solidFill>
                <a:latin typeface="Calibri" charset="0"/>
              </a:rPr>
              <a:t> underdog </a:t>
            </a:r>
            <a:r>
              <a:rPr lang="en-US" sz="3733" dirty="0" smtClean="0">
                <a:latin typeface="Calibri" charset="0"/>
              </a:rPr>
              <a:t>Philadelphia </a:t>
            </a:r>
            <a:r>
              <a:rPr lang="en-US" sz="3733" dirty="0">
                <a:solidFill>
                  <a:srgbClr val="404040"/>
                </a:solidFill>
                <a:latin typeface="Calibri" charset="0"/>
              </a:rPr>
              <a:t>Eagles)</a:t>
            </a:r>
          </a:p>
        </p:txBody>
      </p:sp>
      <p:graphicFrame>
        <p:nvGraphicFramePr>
          <p:cNvPr id="5" name="Object 2"/>
          <p:cNvGraphicFramePr>
            <a:graphicFrameLocks noChangeAspect="1"/>
          </p:cNvGraphicFramePr>
          <p:nvPr>
            <p:extLst/>
          </p:nvPr>
        </p:nvGraphicFramePr>
        <p:xfrm>
          <a:off x="1727200" y="2413001"/>
          <a:ext cx="8737600" cy="1305983"/>
        </p:xfrm>
        <a:graphic>
          <a:graphicData uri="http://schemas.openxmlformats.org/presentationml/2006/ole">
            <mc:AlternateContent xmlns:mc="http://schemas.openxmlformats.org/markup-compatibility/2006">
              <mc:Choice xmlns:v="urn:schemas-microsoft-com:vml" Requires="v">
                <p:oleObj spid="_x0000_s1036" name="Equation" r:id="rId4" imgW="2387600" imgH="355600" progId="Equation.3">
                  <p:embed/>
                </p:oleObj>
              </mc:Choice>
              <mc:Fallback>
                <p:oleObj name="Equation" r:id="rId4" imgW="23876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2413001"/>
                        <a:ext cx="8737600" cy="130598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012423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smtClean="0">
                <a:latin typeface="Calibri" charset="0"/>
              </a:rPr>
              <a:t>Could we just count and divide?</a:t>
            </a:r>
          </a:p>
        </p:txBody>
      </p:sp>
    </p:spTree>
    <p:extLst>
      <p:ext uri="{BB962C8B-B14F-4D97-AF65-F5344CB8AC3E}">
        <p14:creationId xmlns:p14="http://schemas.microsoft.com/office/powerpoint/2010/main" val="6472508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smtClean="0">
              <a:latin typeface="Calibri" charset="0"/>
            </a:endParaRPr>
          </a:p>
          <a:p>
            <a:pPr eaLnBrk="1" hangingPunct="1"/>
            <a:r>
              <a:rPr lang="en-US" dirty="0" smtClean="0">
                <a:latin typeface="Calibri" charset="0"/>
              </a:rPr>
              <a:t>Why doesn’t this work?</a:t>
            </a:r>
            <a:endParaRPr lang="en-US" dirty="0">
              <a:latin typeface="Calibri" charset="0"/>
            </a:endParaRPr>
          </a:p>
        </p:txBody>
      </p:sp>
      <p:sp>
        <p:nvSpPr>
          <p:cNvPr id="3" name="Rectangle 2"/>
          <p:cNvSpPr/>
          <p:nvPr/>
        </p:nvSpPr>
        <p:spPr>
          <a:xfrm>
            <a:off x="1008345" y="2581012"/>
            <a:ext cx="10295351" cy="1477328"/>
          </a:xfrm>
          <a:prstGeom prst="rect">
            <a:avLst/>
          </a:prstGeom>
        </p:spPr>
        <p:txBody>
          <a:bodyPr wrap="square">
            <a:spAutoFit/>
          </a:bodyPr>
          <a:lstStyle/>
          <a:p>
            <a:endParaRPr lang="en-US" sz="3000" dirty="0">
              <a:latin typeface="Calibri" charset="0"/>
            </a:endParaRPr>
          </a:p>
          <a:p>
            <a:r>
              <a:rPr lang="en-US" sz="3000" dirty="0" smtClean="0">
                <a:solidFill>
                  <a:srgbClr val="404040"/>
                </a:solidFill>
                <a:latin typeface="Calibri" charset="0"/>
              </a:rPr>
              <a:t>P(</a:t>
            </a:r>
            <a:r>
              <a:rPr lang="en-US" sz="3000" dirty="0" err="1" smtClean="0">
                <a:solidFill>
                  <a:srgbClr val="404040"/>
                </a:solidFill>
                <a:latin typeface="Calibri" charset="0"/>
              </a:rPr>
              <a:t>won|the</a:t>
            </a:r>
            <a:r>
              <a:rPr lang="en-US" sz="3000" dirty="0" smtClean="0">
                <a:solidFill>
                  <a:srgbClr val="404040"/>
                </a:solidFill>
                <a:latin typeface="Calibri" charset="0"/>
              </a:rPr>
              <a:t>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 </a:t>
            </a:r>
            <a:r>
              <a:rPr lang="en-US" sz="3000" u="sng" dirty="0" smtClean="0">
                <a:solidFill>
                  <a:srgbClr val="404040"/>
                </a:solidFill>
                <a:latin typeface="Calibri" charset="0"/>
              </a:rPr>
              <a:t>Count(the </a:t>
            </a:r>
            <a:r>
              <a:rPr lang="en-US" sz="3000" u="sng" dirty="0">
                <a:solidFill>
                  <a:srgbClr val="404040"/>
                </a:solidFill>
                <a:latin typeface="Calibri" charset="0"/>
              </a:rPr>
              <a:t>underdog </a:t>
            </a:r>
            <a:r>
              <a:rPr lang="en-US" sz="3000" u="sng" dirty="0" smtClean="0">
                <a:latin typeface="Calibri" charset="0"/>
              </a:rPr>
              <a:t>team </a:t>
            </a:r>
            <a:r>
              <a:rPr lang="en-US" sz="3000" u="sng" dirty="0" smtClean="0">
                <a:solidFill>
                  <a:srgbClr val="404040"/>
                </a:solidFill>
                <a:latin typeface="Calibri" charset="0"/>
              </a:rPr>
              <a:t>won)</a:t>
            </a:r>
          </a:p>
          <a:p>
            <a:r>
              <a:rPr lang="en-US" sz="3000" dirty="0" smtClean="0">
                <a:solidFill>
                  <a:srgbClr val="404040"/>
                </a:solidFill>
                <a:latin typeface="Calibri" charset="0"/>
              </a:rPr>
              <a:t>  </a:t>
            </a:r>
            <a:r>
              <a:rPr lang="en-US" sz="3000" dirty="0">
                <a:solidFill>
                  <a:srgbClr val="404040"/>
                </a:solidFill>
                <a:latin typeface="Calibri" charset="0"/>
              </a:rPr>
              <a:t>	</a:t>
            </a:r>
            <a:r>
              <a:rPr lang="en-US" sz="3000" dirty="0" smtClean="0">
                <a:solidFill>
                  <a:srgbClr val="404040"/>
                </a:solidFill>
                <a:latin typeface="Calibri" charset="0"/>
              </a:rPr>
              <a:t>				  Count(the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a:t>
            </a:r>
            <a:endParaRPr lang="en-US" sz="3000" dirty="0">
              <a:solidFill>
                <a:srgbClr val="404040"/>
              </a:solidFill>
              <a:latin typeface="Calibri" charset="0"/>
            </a:endParaRPr>
          </a:p>
        </p:txBody>
      </p:sp>
    </p:spTree>
    <p:extLst>
      <p:ext uri="{BB962C8B-B14F-4D97-AF65-F5344CB8AC3E}">
        <p14:creationId xmlns:p14="http://schemas.microsoft.com/office/powerpoint/2010/main" val="9132624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196769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smtClean="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smtClean="0"/>
                  <a:t> P(</a:t>
                </a:r>
                <a:r>
                  <a:rPr lang="en-US" dirty="0" err="1" smtClean="0"/>
                  <a:t>won|team</a:t>
                </a:r>
                <a:r>
                  <a:rPr lang="en-US" dirty="0" smtClean="0"/>
                  <a:t>)</a:t>
                </a:r>
              </a:p>
              <a:p>
                <a:r>
                  <a:rPr lang="en-US" dirty="0" smtClean="0"/>
                  <a:t>Only depends on the previous k words, not the whole context</a:t>
                </a:r>
                <a:endParaRPr lang="en-US" dirty="0"/>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a:t>
                </a:r>
                <a:r>
                  <a:rPr lang="en-US" dirty="0" smtClean="0"/>
                  <a:t>P(won|underdog team</a:t>
                </a:r>
                <a:r>
                  <a:rPr lang="en-US" dirty="0"/>
                  <a:t>)</a:t>
                </a:r>
                <a:endParaRPr lang="en-US" dirty="0" smtClean="0"/>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smtClean="0">
                    <a:solidFill>
                      <a:srgbClr val="404040"/>
                    </a:solidFill>
                    <a:ea typeface="Cambria Math" charset="0"/>
                    <a:cs typeface="Cambria Math" charset="0"/>
                  </a:rPr>
                  <a:t>P(w</a:t>
                </a:r>
                <a:r>
                  <a:rPr lang="en-US" baseline="-25000" dirty="0" smtClean="0">
                    <a:solidFill>
                      <a:srgbClr val="404040"/>
                    </a:solidFill>
                    <a:ea typeface="Cambria Math" charset="0"/>
                    <a:cs typeface="Cambria Math" charset="0"/>
                  </a:rPr>
                  <a:t>i</a:t>
                </a:r>
                <a:r>
                  <a:rPr lang="en-US" dirty="0" smtClean="0">
                    <a:solidFill>
                      <a:srgbClr val="404040"/>
                    </a:solidFill>
                    <a:ea typeface="Cambria Math" charset="0"/>
                    <a:cs typeface="Cambria Math" charset="0"/>
                  </a:rPr>
                  <a:t>|</a:t>
                </a:r>
                <a:r>
                  <a:rPr lang="en-US" dirty="0" smtClean="0"/>
                  <a:t>w</a:t>
                </a:r>
                <a:r>
                  <a:rPr lang="en-US" baseline="-25000" dirty="0" smtClean="0"/>
                  <a:t>i-2</a:t>
                </a:r>
                <a:r>
                  <a:rPr lang="en-US" dirty="0" smtClean="0"/>
                  <a:t> w</a:t>
                </a:r>
                <a:r>
                  <a:rPr lang="en-US" baseline="-25000" dirty="0" smtClean="0"/>
                  <a:t>i-1</a:t>
                </a:r>
                <a:r>
                  <a:rPr lang="en-US" dirty="0" smtClean="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smtClean="0"/>
              </a:p>
              <a:p>
                <a:r>
                  <a:rPr lang="en-US" dirty="0" smtClean="0"/>
                  <a:t>K is the number of context words that we take into account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6570511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history should we use?</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838200" y="1825625"/>
              <a:ext cx="10610588" cy="4194810"/>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𝑎𝑙𝑙</m:t>
                                    </m:r>
                                    <m:r>
                                      <a:rPr lang="en-US" b="0" i="1" smtClean="0">
                                        <a:latin typeface="Cambria Math" charset="0"/>
                                      </a:rPr>
                                      <m:t> </m:t>
                                    </m:r>
                                    <m:r>
                                      <a:rPr lang="en-US" b="0" i="1" smtClean="0">
                                        <a:latin typeface="Cambria Math" charset="0"/>
                                      </a:rPr>
                                      <m:t>𝑤𝑜𝑟𝑑𝑠</m:t>
                                    </m:r>
                                  </m:den>
                                </m:f>
                              </m:oMath>
                            </m:oMathPara>
                          </a14:m>
                          <a:endParaRPr lang="en-US" dirty="0"/>
                        </a:p>
                      </a:txBody>
                      <a:tcPr/>
                    </a:tc>
                  </a:tr>
                  <a:tr h="370840">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trigram</a:t>
                          </a:r>
                          <a:endParaRPr lang="en-US" dirty="0"/>
                        </a:p>
                      </a:txBody>
                      <a:tcPr/>
                    </a:tc>
                    <a:tc>
                      <a:txBody>
                        <a:bodyPr/>
                        <a:lstStyle/>
                        <a:p>
                          <a:r>
                            <a:rPr lang="en-US" dirty="0" smtClean="0"/>
                            <a:t>2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4-gram</a:t>
                          </a:r>
                          <a:endParaRPr lang="en-US" dirty="0"/>
                        </a:p>
                      </a:txBody>
                      <a:tcPr/>
                    </a:tc>
                    <a:tc>
                      <a:txBody>
                        <a:bodyPr/>
                        <a:lstStyle/>
                        <a:p>
                          <a:r>
                            <a:rPr lang="en-US" dirty="0" smtClean="0"/>
                            <a:t>3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840359">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endParaRPr lang="en-US"/>
                        </a:p>
                      </a:txBody>
                      <a:tcPr>
                        <a:blipFill rotWithShape="0">
                          <a:blip r:embed="rId2"/>
                          <a:stretch>
                            <a:fillRect l="-187615" t="-44928" r="-113073" b="-334058"/>
                          </a:stretch>
                        </a:blipFill>
                      </a:tcPr>
                    </a:tc>
                    <a:tc>
                      <a:txBody>
                        <a:bodyPr/>
                        <a:lstStyle/>
                        <a:p>
                          <a:endParaRPr lang="en-US"/>
                        </a:p>
                      </a:txBody>
                      <a:tcPr>
                        <a:blipFill rotWithShape="0">
                          <a:blip r:embed="rId2"/>
                          <a:stretch>
                            <a:fillRect l="-256442" t="-44928" r="-818" b="-334058"/>
                          </a:stretch>
                        </a:blipFill>
                      </a:tcPr>
                    </a:tc>
                  </a:tr>
                  <a:tr h="930656">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endParaRPr lang="en-US"/>
                        </a:p>
                      </a:txBody>
                      <a:tcPr>
                        <a:blipFill rotWithShape="0">
                          <a:blip r:embed="rId2"/>
                          <a:stretch>
                            <a:fillRect l="-187615" t="-130719" r="-113073" b="-201307"/>
                          </a:stretch>
                        </a:blipFill>
                      </a:tcPr>
                    </a:tc>
                    <a:tc>
                      <a:txBody>
                        <a:bodyPr/>
                        <a:lstStyle/>
                        <a:p>
                          <a:endParaRPr lang="en-US"/>
                        </a:p>
                      </a:txBody>
                      <a:tcPr>
                        <a:blipFill rotWithShape="0">
                          <a:blip r:embed="rId2"/>
                          <a:stretch>
                            <a:fillRect l="-256442" t="-130719" r="-818" b="-201307"/>
                          </a:stretch>
                        </a:blipFill>
                      </a:tcPr>
                    </a:tc>
                  </a:tr>
                  <a:tr h="930656">
                    <a:tc>
                      <a:txBody>
                        <a:bodyPr/>
                        <a:lstStyle/>
                        <a:p>
                          <a:r>
                            <a:rPr lang="en-US" dirty="0" smtClean="0"/>
                            <a:t>trigram</a:t>
                          </a:r>
                          <a:endParaRPr lang="en-US" dirty="0"/>
                        </a:p>
                      </a:txBody>
                      <a:tcPr/>
                    </a:tc>
                    <a:tc>
                      <a:txBody>
                        <a:bodyPr/>
                        <a:lstStyle/>
                        <a:p>
                          <a:r>
                            <a:rPr lang="en-US" dirty="0" smtClean="0"/>
                            <a:t>2 words </a:t>
                          </a:r>
                          <a:r>
                            <a:rPr lang="en-US" dirty="0" smtClean="0"/>
                            <a:t>as history</a:t>
                          </a:r>
                          <a:endParaRPr lang="en-US" dirty="0"/>
                        </a:p>
                      </a:txBody>
                      <a:tcPr/>
                    </a:tc>
                    <a:tc>
                      <a:txBody>
                        <a:bodyPr/>
                        <a:lstStyle/>
                        <a:p>
                          <a:endParaRPr lang="en-US"/>
                        </a:p>
                      </a:txBody>
                      <a:tcPr>
                        <a:blipFill rotWithShape="0">
                          <a:blip r:embed="rId2"/>
                          <a:stretch>
                            <a:fillRect l="-187615" t="-230719" r="-113073" b="-101307"/>
                          </a:stretch>
                        </a:blipFill>
                      </a:tcPr>
                    </a:tc>
                    <a:tc>
                      <a:txBody>
                        <a:bodyPr/>
                        <a:lstStyle/>
                        <a:p>
                          <a:endParaRPr lang="en-US"/>
                        </a:p>
                      </a:txBody>
                      <a:tcPr>
                        <a:blipFill rotWithShape="0">
                          <a:blip r:embed="rId2"/>
                          <a:stretch>
                            <a:fillRect l="-256442" t="-230719" r="-818" b="-101307"/>
                          </a:stretch>
                        </a:blipFill>
                      </a:tcPr>
                    </a:tc>
                  </a:tr>
                  <a:tr h="930656">
                    <a:tc>
                      <a:txBody>
                        <a:bodyPr/>
                        <a:lstStyle/>
                        <a:p>
                          <a:r>
                            <a:rPr lang="en-US" dirty="0" smtClean="0"/>
                            <a:t>4-gram</a:t>
                          </a:r>
                          <a:endParaRPr lang="en-US" dirty="0"/>
                        </a:p>
                      </a:txBody>
                      <a:tcPr/>
                    </a:tc>
                    <a:tc>
                      <a:txBody>
                        <a:bodyPr/>
                        <a:lstStyle/>
                        <a:p>
                          <a:r>
                            <a:rPr lang="en-US" dirty="0" smtClean="0"/>
                            <a:t>3 words </a:t>
                          </a:r>
                          <a:r>
                            <a:rPr lang="en-US" dirty="0" smtClean="0"/>
                            <a:t>as history</a:t>
                          </a:r>
                          <a:endParaRPr lang="en-US" dirty="0"/>
                        </a:p>
                      </a:txBody>
                      <a:tcPr/>
                    </a:tc>
                    <a:tc>
                      <a:txBody>
                        <a:bodyPr/>
                        <a:lstStyle/>
                        <a:p>
                          <a:endParaRPr lang="en-US"/>
                        </a:p>
                      </a:txBody>
                      <a:tcPr>
                        <a:blipFill rotWithShape="0">
                          <a:blip r:embed="rId2"/>
                          <a:stretch>
                            <a:fillRect l="-187615" t="-330719" r="-113073" b="-1307"/>
                          </a:stretch>
                        </a:blipFill>
                      </a:tcPr>
                    </a:tc>
                    <a:tc>
                      <a:txBody>
                        <a:bodyPr/>
                        <a:lstStyle/>
                        <a:p>
                          <a:endParaRPr lang="en-US"/>
                        </a:p>
                      </a:txBody>
                      <a:tcPr>
                        <a:blipFill rotWithShape="0">
                          <a:blip r:embed="rId2"/>
                          <a:stretch>
                            <a:fillRect l="-256442" t="-330719" r="-818" b="-1307"/>
                          </a:stretch>
                        </a:blipFill>
                      </a:tcPr>
                    </a:tc>
                  </a:tr>
                </a:tbl>
              </a:graphicData>
            </a:graphic>
          </p:graphicFrame>
        </mc:Fallback>
      </mc:AlternateContent>
    </p:spTree>
    <p:extLst>
      <p:ext uri="{BB962C8B-B14F-4D97-AF65-F5344CB8AC3E}">
        <p14:creationId xmlns:p14="http://schemas.microsoft.com/office/powerpoint/2010/main" val="12131067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17929"/>
            <a:ext cx="9956800" cy="990600"/>
          </a:xfrm>
        </p:spPr>
        <p:txBody>
          <a:bodyPr/>
          <a:lstStyle/>
          <a:p>
            <a:pPr eaLnBrk="1" hangingPunct="1"/>
            <a:r>
              <a:rPr lang="en-US" dirty="0" smtClean="0"/>
              <a:t>Historical Notes</a:t>
            </a:r>
            <a:endParaRPr lang="en-US" dirty="0"/>
          </a:p>
        </p:txBody>
      </p:sp>
      <p:sp>
        <p:nvSpPr>
          <p:cNvPr id="3" name="TextBox 2"/>
          <p:cNvSpPr txBox="1"/>
          <p:nvPr/>
        </p:nvSpPr>
        <p:spPr>
          <a:xfrm>
            <a:off x="9558907" y="2571195"/>
            <a:ext cx="1826910" cy="420564"/>
          </a:xfrm>
          <a:prstGeom prst="rect">
            <a:avLst/>
          </a:prstGeom>
          <a:noFill/>
        </p:spPr>
        <p:txBody>
          <a:bodyPr wrap="none" rtlCol="0">
            <a:spAutoFit/>
          </a:bodyPr>
          <a:lstStyle/>
          <a:p>
            <a:r>
              <a:rPr lang="en-US" sz="2133" dirty="0">
                <a:latin typeface="Calibri"/>
                <a:cs typeface="Calibri"/>
              </a:rPr>
              <a:t>Andrei Markov</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r>
                            <a:rPr lang="en-US" dirty="0" smtClean="0"/>
                            <a:t>Jelinek at</a:t>
                          </a:r>
                          <a:r>
                            <a:rPr lang="en-US" baseline="0" dirty="0" smtClean="0"/>
                            <a:t> team develops statistical </a:t>
                          </a:r>
                          <a:r>
                            <a:rPr lang="en-US" dirty="0" smtClean="0"/>
                            <a:t>machine translation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𝑎𝑟𝑔𝑚𝑎𝑥</m:t>
                                    </m:r>
                                  </m:e>
                                  <m:sub>
                                    <m:r>
                                      <a:rPr lang="en-US" b="0" i="1" smtClean="0">
                                        <a:latin typeface="Cambria Math" charset="0"/>
                                      </a:rPr>
                                      <m:t>𝑒</m:t>
                                    </m:r>
                                  </m:sub>
                                </m:sSub>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e>
                                    <m:r>
                                      <a:rPr lang="en-US" b="0" i="1" smtClean="0">
                                        <a:latin typeface="Cambria Math" charset="0"/>
                                      </a:rPr>
                                      <m:t>𝑓</m:t>
                                    </m:r>
                                  </m:e>
                                </m:d>
                                <m:r>
                                  <a:rPr lang="en-US" b="0" i="1" smtClean="0">
                                    <a:latin typeface="Cambria Math" charset="0"/>
                                  </a:rPr>
                                  <m:t>=</m:t>
                                </m:r>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d>
                                <m:r>
                                  <a:rPr lang="en-US" b="0" i="1" smtClean="0">
                                    <a:latin typeface="Cambria Math" charset="0"/>
                                  </a:rPr>
                                  <m:t> </m:t>
                                </m:r>
                                <m:r>
                                  <a:rPr lang="en-US" b="0" i="1" smtClean="0">
                                    <a:latin typeface="Cambria Math" charset="0"/>
                                  </a:rPr>
                                  <m:t>𝑝</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𝑒</m:t>
                                </m:r>
                                <m:r>
                                  <a:rPr lang="en-US" b="0" i="1" smtClean="0">
                                    <a:latin typeface="Cambria Math" charset="0"/>
                                  </a:rPr>
                                  <m:t>)</m:t>
                                </m:r>
                              </m:oMath>
                            </m:oMathPara>
                          </a14:m>
                          <a:endParaRPr lang="en-US" dirty="0"/>
                        </a:p>
                      </a:txBody>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endParaRPr lang="en-US"/>
                        </a:p>
                      </a:txBody>
                      <a:tcPr>
                        <a:blipFill rotWithShape="0">
                          <a:blip r:embed="rId3"/>
                          <a:stretch>
                            <a:fillRect l="-31067" t="-403425" r="-292" b="-101370"/>
                          </a:stretch>
                        </a:blipFill>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723" y="381000"/>
            <a:ext cx="1966767" cy="2561167"/>
          </a:xfrm>
          <a:prstGeom prst="rect">
            <a:avLst/>
          </a:prstGeom>
        </p:spPr>
      </p:pic>
    </p:spTree>
    <p:extLst>
      <p:ext uri="{BB962C8B-B14F-4D97-AF65-F5344CB8AC3E}">
        <p14:creationId xmlns:p14="http://schemas.microsoft.com/office/powerpoint/2010/main" val="14765332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p:txBody>
      </p:sp>
      <p:sp>
        <p:nvSpPr>
          <p:cNvPr id="77829" name="Rectangle 4"/>
          <p:cNvSpPr>
            <a:spLocks noGrp="1" noChangeArrowheads="1"/>
          </p:cNvSpPr>
          <p:nvPr>
            <p:ph type="title"/>
          </p:nvPr>
        </p:nvSpPr>
        <p:spPr>
          <a:xfrm>
            <a:off x="1828800" y="177800"/>
            <a:ext cx="9956800" cy="990600"/>
          </a:xfrm>
        </p:spPr>
        <p:txBody>
          <a:bodyPr/>
          <a:lstStyle/>
          <a:p>
            <a:pPr eaLnBrk="1" hangingPunct="1"/>
            <a:r>
              <a:rPr lang="en-US" dirty="0"/>
              <a:t>Simplest case: Unigram model</a:t>
            </a:r>
          </a:p>
        </p:txBody>
      </p:sp>
      <p:sp>
        <p:nvSpPr>
          <p:cNvPr id="6" name="TextBox 5"/>
          <p:cNvSpPr txBox="1"/>
          <p:nvPr/>
        </p:nvSpPr>
        <p:spPr>
          <a:xfrm>
            <a:off x="914400" y="3723560"/>
            <a:ext cx="10769600" cy="2554930"/>
          </a:xfrm>
          <a:prstGeom prst="rect">
            <a:avLst/>
          </a:prstGeom>
          <a:noFill/>
        </p:spPr>
        <p:txBody>
          <a:bodyPr wrap="square" rtlCol="0">
            <a:spAutoFit/>
          </a:bodyPr>
          <a:lstStyle/>
          <a:p>
            <a:r>
              <a:rPr lang="en-US" sz="2667" dirty="0">
                <a:latin typeface="Courier"/>
                <a:cs typeface="Courier"/>
              </a:rPr>
              <a:t>fifth an of futures the an incorporated a a the inflation most dollars quarter in is </a:t>
            </a:r>
            <a:r>
              <a:rPr lang="en-US" sz="2667" dirty="0" smtClean="0">
                <a:latin typeface="Courier"/>
                <a:cs typeface="Courier"/>
              </a:rPr>
              <a:t>mass</a:t>
            </a:r>
          </a:p>
          <a:p>
            <a:endParaRPr lang="en-US" sz="2667" dirty="0">
              <a:latin typeface="Courier"/>
              <a:cs typeface="Courier"/>
            </a:endParaRPr>
          </a:p>
          <a:p>
            <a:r>
              <a:rPr lang="en-US" sz="2667" dirty="0" smtClean="0">
                <a:latin typeface="Courier"/>
                <a:cs typeface="Courier"/>
              </a:rPr>
              <a:t>thrift </a:t>
            </a:r>
            <a:r>
              <a:rPr lang="en-US" sz="2667" dirty="0">
                <a:latin typeface="Courier"/>
                <a:cs typeface="Courier"/>
              </a:rPr>
              <a:t>did eighty said hard 'm </a:t>
            </a:r>
            <a:r>
              <a:rPr lang="en-US" sz="2667" dirty="0" err="1">
                <a:latin typeface="Courier"/>
                <a:cs typeface="Courier"/>
              </a:rPr>
              <a:t>july</a:t>
            </a:r>
            <a:r>
              <a:rPr lang="en-US" sz="2667" dirty="0">
                <a:latin typeface="Courier"/>
                <a:cs typeface="Courier"/>
              </a:rPr>
              <a:t> </a:t>
            </a:r>
            <a:r>
              <a:rPr lang="en-US" sz="2667" dirty="0" smtClean="0">
                <a:latin typeface="Courier"/>
                <a:cs typeface="Courier"/>
              </a:rPr>
              <a:t>bullish</a:t>
            </a:r>
          </a:p>
          <a:p>
            <a:endParaRPr lang="en-US" sz="2667" dirty="0">
              <a:latin typeface="Courier"/>
              <a:cs typeface="Courier"/>
            </a:endParaRPr>
          </a:p>
          <a:p>
            <a:r>
              <a:rPr lang="en-US" sz="2667" dirty="0" smtClean="0">
                <a:latin typeface="Courier"/>
                <a:cs typeface="Courier"/>
              </a:rPr>
              <a:t>that </a:t>
            </a:r>
            <a:r>
              <a:rPr lang="en-US" sz="2667" dirty="0">
                <a:latin typeface="Courier"/>
                <a:cs typeface="Courier"/>
              </a:rPr>
              <a:t>or limited the</a:t>
            </a:r>
          </a:p>
        </p:txBody>
      </p:sp>
      <p:sp>
        <p:nvSpPr>
          <p:cNvPr id="7" name="TextBox 6"/>
          <p:cNvSpPr txBox="1"/>
          <p:nvPr/>
        </p:nvSpPr>
        <p:spPr>
          <a:xfrm>
            <a:off x="304801" y="2997120"/>
            <a:ext cx="9039141" cy="502766"/>
          </a:xfrm>
          <a:prstGeom prst="rect">
            <a:avLst/>
          </a:prstGeom>
          <a:noFill/>
        </p:spPr>
        <p:txBody>
          <a:bodyPr wrap="none" rtlCol="0">
            <a:spAutoFit/>
          </a:bodyPr>
          <a:lstStyle/>
          <a:p>
            <a:r>
              <a:rPr lang="en-US" sz="2667" dirty="0">
                <a:latin typeface="Calibri"/>
                <a:cs typeface="Calibri"/>
              </a:rPr>
              <a:t>Some automatically generated sentences from a unigram model</a:t>
            </a:r>
          </a:p>
        </p:txBody>
      </p:sp>
      <p:graphicFrame>
        <p:nvGraphicFramePr>
          <p:cNvPr id="8" name="Object 6"/>
          <p:cNvGraphicFramePr>
            <a:graphicFrameLocks noChangeAspect="1"/>
          </p:cNvGraphicFramePr>
          <p:nvPr>
            <p:extLst/>
          </p:nvPr>
        </p:nvGraphicFramePr>
        <p:xfrm>
          <a:off x="2336800" y="1498600"/>
          <a:ext cx="6197600" cy="1396499"/>
        </p:xfrm>
        <a:graphic>
          <a:graphicData uri="http://schemas.openxmlformats.org/presentationml/2006/ole">
            <mc:AlternateContent xmlns:mc="http://schemas.openxmlformats.org/markup-compatibility/2006">
              <mc:Choice xmlns:v="urn:schemas-microsoft-com:vml" Requires="v">
                <p:oleObj spid="_x0000_s18444" name="Equation" r:id="rId5" imgW="1587500" imgH="355600" progId="Equation.3">
                  <p:embed/>
                </p:oleObj>
              </mc:Choice>
              <mc:Fallback>
                <p:oleObj name="Equation" r:id="rId5" imgW="15875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800" y="1498600"/>
                        <a:ext cx="6197600" cy="1396499"/>
                      </a:xfrm>
                      <a:prstGeom prst="rect">
                        <a:avLst/>
                      </a:prstGeom>
                      <a:noFill/>
                      <a:effectLst/>
                    </p:spPr>
                  </p:pic>
                </p:oleObj>
              </mc:Fallback>
            </mc:AlternateContent>
          </a:graphicData>
        </a:graphic>
      </p:graphicFrame>
    </p:spTree>
    <p:extLst>
      <p:ext uri="{BB962C8B-B14F-4D97-AF65-F5344CB8AC3E}">
        <p14:creationId xmlns:p14="http://schemas.microsoft.com/office/powerpoint/2010/main" val="9540100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10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0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1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1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1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1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1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1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1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1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1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1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1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1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1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1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1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1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1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17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58429</TotalTime>
  <Words>6992</Words>
  <Application>Microsoft Macintosh PowerPoint</Application>
  <PresentationFormat>Widescreen</PresentationFormat>
  <Paragraphs>1701</Paragraphs>
  <Slides>110</Slides>
  <Notes>69</Notes>
  <HiddenSlides>26</HiddenSlides>
  <MMClips>3</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3" baseType="lpstr">
      <vt:lpstr>Calibri</vt:lpstr>
      <vt:lpstr>Cambria Math</vt:lpstr>
      <vt:lpstr>cmsy10</vt:lpstr>
      <vt:lpstr>Courier</vt:lpstr>
      <vt:lpstr>Mangal</vt:lpstr>
      <vt:lpstr>ＭＳ Ｐゴシック</vt:lpstr>
      <vt:lpstr>Symbol</vt:lpstr>
      <vt:lpstr>Tahoma</vt:lpstr>
      <vt:lpstr>Times New Roman</vt:lpstr>
      <vt:lpstr>Wingdings</vt:lpstr>
      <vt:lpstr>Arial</vt:lpstr>
      <vt:lpstr>dan-berkeley-nlp-v1</vt:lpstr>
      <vt:lpstr>Equation</vt:lpstr>
      <vt:lpstr> Probabilities and Markov Models</vt:lpstr>
      <vt:lpstr>Review: Uncertainty</vt:lpstr>
      <vt:lpstr>Review: Random Variables</vt:lpstr>
      <vt:lpstr>Review: Probability Distributions</vt:lpstr>
      <vt:lpstr>Review: Joint Distributions</vt:lpstr>
      <vt:lpstr>Review: Probabilistic Models</vt:lpstr>
      <vt:lpstr>Review: Events</vt:lpstr>
      <vt:lpstr>Review: Marginal Distributions</vt:lpstr>
      <vt:lpstr>Review: Conditional Probabilities</vt:lpstr>
      <vt:lpstr>Review: Conditional Distributions</vt:lpstr>
      <vt:lpstr>Review: Probabilistic Inference</vt:lpstr>
      <vt:lpstr>Review: Inference by Enumeration</vt:lpstr>
      <vt:lpstr>Review: The Product Rule</vt:lpstr>
      <vt:lpstr>Review: The Chain Rule</vt:lpstr>
      <vt:lpstr>Review: Bayes’ Rule</vt:lpstr>
      <vt:lpstr>Review: Inference with Bayes’ Rule</vt:lpstr>
      <vt:lpstr>Example: Independence?</vt:lpstr>
      <vt:lpstr>Example: Independence</vt:lpstr>
      <vt:lpstr>Conditional Independence</vt:lpstr>
      <vt:lpstr>Conditional Independence</vt:lpstr>
      <vt:lpstr>Conditional Independence</vt:lpstr>
      <vt:lpstr>Probability Recap</vt:lpstr>
      <vt:lpstr>Independence</vt:lpstr>
      <vt:lpstr>Conditional Independence</vt:lpstr>
      <vt:lpstr>Conditional Independence</vt:lpstr>
      <vt:lpstr> Probabilistic Reasoning Over Time</vt:lpstr>
      <vt:lpstr>Partially Observable Environments</vt:lpstr>
      <vt:lpstr>Robot Localization</vt:lpstr>
      <vt:lpstr>Robot Localization</vt:lpstr>
      <vt:lpstr>Reasoning over Time or Space</vt:lpstr>
      <vt:lpstr>Markov Models</vt:lpstr>
      <vt:lpstr>Joint Distribution of a Markov Model</vt:lpstr>
      <vt:lpstr>Chain Rule and Markov Models</vt:lpstr>
      <vt:lpstr>Chain Rule and Markov Models</vt:lpstr>
      <vt:lpstr>Markov Models Recap</vt:lpstr>
      <vt:lpstr>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Next Up: Markov Models for NLP</vt:lpstr>
      <vt:lpstr> Probabilities and Markov Models</vt:lpstr>
      <vt:lpstr>Review: Uncertainty</vt:lpstr>
      <vt:lpstr>Review: Random Variables</vt:lpstr>
      <vt:lpstr>Review: Probability Distributions</vt:lpstr>
      <vt:lpstr>Review: Joint Distributions</vt:lpstr>
      <vt:lpstr>Review: Probabilistic Models</vt:lpstr>
      <vt:lpstr>Review: Events</vt:lpstr>
      <vt:lpstr>Review: Marginal Distributions</vt:lpstr>
      <vt:lpstr>Review: Conditional Probabilities</vt:lpstr>
      <vt:lpstr>Review: Conditional Distributions</vt:lpstr>
      <vt:lpstr>Review: Probabilistic Inference</vt:lpstr>
      <vt:lpstr>Review: Inference by Enumeration</vt:lpstr>
      <vt:lpstr>Review: The Product Rule</vt:lpstr>
      <vt:lpstr>Review: The Chain Rule</vt:lpstr>
      <vt:lpstr>Review: Bayes’ Rule</vt:lpstr>
      <vt:lpstr>Review: Inference with Bayes’ Rule</vt:lpstr>
      <vt:lpstr>Example: Independence?</vt:lpstr>
      <vt:lpstr>Example: Independence</vt:lpstr>
      <vt:lpstr>Conditional Independence</vt:lpstr>
      <vt:lpstr>Conditional Independence</vt:lpstr>
      <vt:lpstr>Conditional Independence</vt:lpstr>
      <vt:lpstr>Probability Recap</vt:lpstr>
      <vt:lpstr>Independence</vt:lpstr>
      <vt:lpstr>Conditional Independence</vt:lpstr>
      <vt:lpstr>Conditional Independence</vt:lpstr>
      <vt:lpstr> Probabilistic Reasoning Over Time</vt:lpstr>
      <vt:lpstr>Partially Observable Environments</vt:lpstr>
      <vt:lpstr>Robot Localization</vt:lpstr>
      <vt:lpstr>Robot Localization</vt:lpstr>
      <vt:lpstr>Reasoning over Time or Space</vt:lpstr>
      <vt:lpstr>Markov Models</vt:lpstr>
      <vt:lpstr>Joint Distribution of a Markov Model</vt:lpstr>
      <vt:lpstr>Chain Rule and Markov Models</vt:lpstr>
      <vt:lpstr>Chain Rule and Markov Models</vt:lpstr>
      <vt:lpstr>Markov Models for Natural Language Processing</vt:lpstr>
      <vt:lpstr>PowerPoint Presentation</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2731</cp:revision>
  <cp:lastPrinted>2019-10-22T15:42:35Z</cp:lastPrinted>
  <dcterms:created xsi:type="dcterms:W3CDTF">2004-08-27T04:16:05Z</dcterms:created>
  <dcterms:modified xsi:type="dcterms:W3CDTF">2019-10-23T15:17:27Z</dcterms:modified>
</cp:coreProperties>
</file>